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6858000" cx="12192000"/>
  <p:notesSz cx="6858000" cy="9144000"/>
  <p:embeddedFontLst>
    <p:embeddedFont>
      <p:font typeface="Lato"/>
      <p:regular r:id="rId36"/>
      <p:bold r:id="rId37"/>
      <p:italic r:id="rId38"/>
      <p:boldItalic r:id="rId39"/>
    </p:embeddedFont>
    <p:embeddedFont>
      <p:font typeface="Coming Soon"/>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omingSoon-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Lato-bold.fntdata"/><Relationship Id="rId14" Type="http://schemas.openxmlformats.org/officeDocument/2006/relationships/slide" Target="slides/slide10.xml"/><Relationship Id="rId36" Type="http://schemas.openxmlformats.org/officeDocument/2006/relationships/font" Target="fonts/Lato-regular.fntdata"/><Relationship Id="rId17" Type="http://schemas.openxmlformats.org/officeDocument/2006/relationships/slide" Target="slides/slide13.xml"/><Relationship Id="rId39" Type="http://schemas.openxmlformats.org/officeDocument/2006/relationships/font" Target="fonts/Lato-boldItalic.fntdata"/><Relationship Id="rId16" Type="http://schemas.openxmlformats.org/officeDocument/2006/relationships/slide" Target="slides/slide12.xml"/><Relationship Id="rId38" Type="http://schemas.openxmlformats.org/officeDocument/2006/relationships/font" Target="fonts/La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vi-V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vi-VN"/>
              <a:t>Now let's discuss how we evaluated our filters</a:t>
            </a:r>
            <a:endParaRPr/>
          </a:p>
        </p:txBody>
      </p:sp>
      <p:sp>
        <p:nvSpPr>
          <p:cNvPr id="292" name="Google Shape;29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24d1a8236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vi-VN">
                <a:latin typeface="Arial"/>
                <a:ea typeface="Arial"/>
                <a:cs typeface="Arial"/>
                <a:sym typeface="Arial"/>
              </a:rPr>
              <a:t>"To begin, let’s discuss the experimental setup. All tests were conducted on a MacBook Pro M2. We utilized OpenCV and dlib for facial landmark detection and filter application. The evaluation involved 22 filters, categorized into accessory and artistic filters. Testing focused on real-time performance under normal lighting conditions and across various facial angles and positions. The primary objective was to validate both the system’s responsiveness and the visual quality of the filters."</a:t>
            </a:r>
            <a:endParaRPr/>
          </a:p>
        </p:txBody>
      </p:sp>
      <p:sp>
        <p:nvSpPr>
          <p:cNvPr id="305" name="Google Shape;305;g324d1a8236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vi-VN">
                <a:latin typeface="Times New Roman"/>
                <a:ea typeface="Times New Roman"/>
                <a:cs typeface="Times New Roman"/>
                <a:sym typeface="Times New Roman"/>
              </a:rPr>
              <a:t>"In terms of evaluation metrics, we relied on Frames Per Second (FPS) for quantitative assessment. A higher FPS value indicates better real-time responsiveness. For qualitative evaluation, we conducted visual inspections to assess filter alignment, clarity, and usability.</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vi-VN">
                <a:latin typeface="Times New Roman"/>
                <a:ea typeface="Times New Roman"/>
                <a:cs typeface="Times New Roman"/>
                <a:sym typeface="Times New Roman"/>
              </a:rPr>
              <a:t>Metrics like PSNR and SSIM were excluded since our filters are custom-designed and lack standardized references. These metrics would not provide meaningful insights for our project.</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vi-VN">
                <a:latin typeface="Times New Roman"/>
                <a:ea typeface="Times New Roman"/>
                <a:cs typeface="Times New Roman"/>
                <a:sym typeface="Times New Roman"/>
              </a:rPr>
              <a:t>Our evaluation process involved several steps. First, a filter was selected and activated. Then, FPS was observed and recorded over 100 frames to measure performance. Simultaneously, visual inspections were conducted to assess the aesthetic quality. Observations were documented, and average FPS values were computed."</a:t>
            </a:r>
            <a:endParaRPr>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vi-VN">
                <a:latin typeface="Times New Roman"/>
                <a:ea typeface="Times New Roman"/>
                <a:cs typeface="Times New Roman"/>
                <a:sym typeface="Times New Roman"/>
              </a:rPr>
              <a:t>"Let us now discuss the experimental results of our project.</a:t>
            </a:r>
            <a:endParaRPr/>
          </a:p>
        </p:txBody>
      </p:sp>
      <p:sp>
        <p:nvSpPr>
          <p:cNvPr id="315" name="Google Shape;31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vi-VN">
                <a:latin typeface="Times New Roman"/>
                <a:ea typeface="Times New Roman"/>
                <a:cs typeface="Times New Roman"/>
                <a:sym typeface="Times New Roman"/>
              </a:rPr>
              <a:t>The table here shows the FPS values for all 22 filters. As you can see, simpler filters, such as Black &amp; White and Rainbow Overlay, achieved the highest FPS values, exceeding 10. More computationally intensive filters, like Frog Hat, had slightly lower FPS but maintained acceptable performance levels for real-time applications.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325" name="Google Shape;32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24d1a82366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vi-VN">
                <a:latin typeface="Arial"/>
                <a:ea typeface="Arial"/>
                <a:cs typeface="Arial"/>
                <a:sym typeface="Arial"/>
              </a:rPr>
              <a:t>Through visual inspection, we observed that artistic filters like Sepia and Cool Tone delivered aesthetically pleasing results. Accessory filters like Bunny Hat and Frog Hat aligned well under normal conditions but showed occasional misalignments during rapid head movements."</a:t>
            </a:r>
            <a:endParaRPr/>
          </a:p>
        </p:txBody>
      </p:sp>
      <p:sp>
        <p:nvSpPr>
          <p:cNvPr id="334" name="Google Shape;334;g324d1a82366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vi-VN">
                <a:latin typeface="Times New Roman"/>
                <a:ea typeface="Times New Roman"/>
                <a:cs typeface="Times New Roman"/>
                <a:sym typeface="Times New Roman"/>
              </a:rPr>
              <a:t>"In conclusion, our project successfully implemented 22 filters, showcasing the potential of real-time image enhancement. The system achieved high FPS values, ensuring seamless performance in live video applications. Visual inspections confirmed the effectiveness of artistic filters in enhancing aesthetics, while accessory filters provided engaging augmented reality experiences.</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vi-VN">
                <a:latin typeface="Times New Roman"/>
                <a:ea typeface="Times New Roman"/>
                <a:cs typeface="Times New Roman"/>
                <a:sym typeface="Times New Roman"/>
              </a:rPr>
              <a:t>However, challenges remain. Tracking accuracy for accessory filters needs improvement to handle dynamic conditions better. Additionally, the lack of direct reference filters limited our ability to perform comprehensive quantitative evaluations.</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vi-VN">
                <a:latin typeface="Times New Roman"/>
                <a:ea typeface="Times New Roman"/>
                <a:cs typeface="Times New Roman"/>
                <a:sym typeface="Times New Roman"/>
              </a:rPr>
              <a:t>In the future, we aim to integrate advanced facial tracking models and optimize the system for mobile platforms. Expanding the dataset with reference filters from popular applications will also enable more robust evaluations."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356" name="Google Shape;35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2"/>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solidFill>
          <a:srgbClr val="FFFFFF"/>
        </a:solidFill>
      </p:bgPr>
    </p:bg>
    <p:spTree>
      <p:nvGrpSpPr>
        <p:cNvPr id="65" name="Shape 65"/>
        <p:cNvGrpSpPr/>
        <p:nvPr/>
      </p:nvGrpSpPr>
      <p:grpSpPr>
        <a:xfrm>
          <a:off x="0" y="0"/>
          <a:ext cx="0" cy="0"/>
          <a:chOff x="0" y="0"/>
          <a:chExt cx="0" cy="0"/>
        </a:xfrm>
      </p:grpSpPr>
      <p:sp>
        <p:nvSpPr>
          <p:cNvPr id="66" name="Google Shape;66;p11"/>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1"/>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1"/>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
        <p:nvSpPr>
          <p:cNvPr id="69" name="Google Shape;69;p11"/>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1"/>
          <p:cNvSpPr/>
          <p:nvPr>
            <p:ph idx="2" type="chart"/>
          </p:nvPr>
        </p:nvSpPr>
        <p:spPr>
          <a:xfrm>
            <a:off x="330201" y="1406769"/>
            <a:ext cx="5765800" cy="465589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1"/>
          <p:cNvSpPr/>
          <p:nvPr>
            <p:ph idx="3" type="pic"/>
          </p:nvPr>
        </p:nvSpPr>
        <p:spPr>
          <a:xfrm>
            <a:off x="6238875" y="1414463"/>
            <a:ext cx="5445125" cy="4656137"/>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2"/>
          <p:cNvSpPr txBox="1"/>
          <p:nvPr>
            <p:ph idx="10" type="dt"/>
          </p:nvPr>
        </p:nvSpPr>
        <p:spPr>
          <a:xfrm>
            <a:off x="838200" y="6492875"/>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chemeClr val="lt1"/>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2"/>
          <p:cNvSpPr txBox="1"/>
          <p:nvPr>
            <p:ph idx="11" type="ftr"/>
          </p:nvPr>
        </p:nvSpPr>
        <p:spPr>
          <a:xfrm>
            <a:off x="4038600" y="6492875"/>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6" name="Shape 7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rgbClr val="FFFFFF"/>
        </a:solidFill>
      </p:bgPr>
    </p:bg>
    <p:spTree>
      <p:nvGrpSpPr>
        <p:cNvPr id="77" name="Shape 77"/>
        <p:cNvGrpSpPr/>
        <p:nvPr/>
      </p:nvGrpSpPr>
      <p:grpSpPr>
        <a:xfrm>
          <a:off x="0" y="0"/>
          <a:ext cx="0" cy="0"/>
          <a:chOff x="0" y="0"/>
          <a:chExt cx="0" cy="0"/>
        </a:xfrm>
      </p:grpSpPr>
      <p:sp>
        <p:nvSpPr>
          <p:cNvPr id="78" name="Google Shape;78;p14"/>
          <p:cNvSpPr txBox="1"/>
          <p:nvPr>
            <p:ph type="title"/>
          </p:nvPr>
        </p:nvSpPr>
        <p:spPr>
          <a:xfrm>
            <a:off x="3788898" y="2461846"/>
            <a:ext cx="4614203" cy="1934307"/>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4800"/>
              <a:buFont typeface="Lato"/>
              <a:buNone/>
              <a:defRPr b="1" i="0" sz="4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chemeClr val="lt1"/>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3"/>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3"/>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
        <p:nvSpPr>
          <p:cNvPr id="18" name="Google Shape;18;p3"/>
          <p:cNvSpPr txBox="1"/>
          <p:nvPr>
            <p:ph idx="1" type="body"/>
          </p:nvPr>
        </p:nvSpPr>
        <p:spPr>
          <a:xfrm>
            <a:off x="4558372" y="1248325"/>
            <a:ext cx="7391400" cy="520541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type="title"/>
          </p:nvPr>
        </p:nvSpPr>
        <p:spPr>
          <a:xfrm>
            <a:off x="4558372" y="404265"/>
            <a:ext cx="7391400"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800"/>
              <a:buFont typeface="Lato"/>
              <a:buNone/>
              <a:defRPr b="1" i="0" sz="28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4"/>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4"/>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
        <p:nvSpPr>
          <p:cNvPr id="24" name="Google Shape;24;p4"/>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4"/>
          <p:cNvSpPr txBox="1"/>
          <p:nvPr>
            <p:ph idx="1" type="body"/>
          </p:nvPr>
        </p:nvSpPr>
        <p:spPr>
          <a:xfrm>
            <a:off x="338736" y="1058844"/>
            <a:ext cx="11514528" cy="490912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rgbClr val="FFFFFF"/>
        </a:solidFill>
      </p:bgPr>
    </p:bg>
    <p:spTree>
      <p:nvGrpSpPr>
        <p:cNvPr id="26" name="Shape 26"/>
        <p:cNvGrpSpPr/>
        <p:nvPr/>
      </p:nvGrpSpPr>
      <p:grpSpPr>
        <a:xfrm>
          <a:off x="0" y="0"/>
          <a:ext cx="0" cy="0"/>
          <a:chOff x="0" y="0"/>
          <a:chExt cx="0" cy="0"/>
        </a:xfrm>
      </p:grpSpPr>
      <p:sp>
        <p:nvSpPr>
          <p:cNvPr id="27" name="Google Shape;27;p5"/>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5"/>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
        <p:nvSpPr>
          <p:cNvPr id="30" name="Google Shape;30;p5"/>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5"/>
          <p:cNvSpPr/>
          <p:nvPr>
            <p:ph idx="2" type="chart"/>
          </p:nvPr>
        </p:nvSpPr>
        <p:spPr>
          <a:xfrm>
            <a:off x="330201" y="1406769"/>
            <a:ext cx="5765800" cy="465589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5"/>
          <p:cNvSpPr/>
          <p:nvPr>
            <p:ph idx="3" type="pic"/>
          </p:nvPr>
        </p:nvSpPr>
        <p:spPr>
          <a:xfrm>
            <a:off x="6238875" y="1414463"/>
            <a:ext cx="5445125" cy="4656137"/>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rgbClr val="FFFFFF"/>
        </a:solidFill>
      </p:bgPr>
    </p:bg>
    <p:spTree>
      <p:nvGrpSpPr>
        <p:cNvPr id="33" name="Shape 33"/>
        <p:cNvGrpSpPr/>
        <p:nvPr/>
      </p:nvGrpSpPr>
      <p:grpSpPr>
        <a:xfrm>
          <a:off x="0" y="0"/>
          <a:ext cx="0" cy="0"/>
          <a:chOff x="0" y="0"/>
          <a:chExt cx="0" cy="0"/>
        </a:xfrm>
      </p:grpSpPr>
      <p:sp>
        <p:nvSpPr>
          <p:cNvPr id="34" name="Google Shape;34;p6"/>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6"/>
          <p:cNvSpPr txBox="1"/>
          <p:nvPr>
            <p:ph idx="1" type="body"/>
          </p:nvPr>
        </p:nvSpPr>
        <p:spPr>
          <a:xfrm>
            <a:off x="337539" y="1032510"/>
            <a:ext cx="11515725" cy="493871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6"/>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6"/>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FFFFFF"/>
        </a:solidFill>
      </p:bgPr>
    </p:bg>
    <p:spTree>
      <p:nvGrpSpPr>
        <p:cNvPr id="39" name="Shape 39"/>
        <p:cNvGrpSpPr/>
        <p:nvPr/>
      </p:nvGrpSpPr>
      <p:grpSpPr>
        <a:xfrm>
          <a:off x="0" y="0"/>
          <a:ext cx="0" cy="0"/>
          <a:chOff x="0" y="0"/>
          <a:chExt cx="0" cy="0"/>
        </a:xfrm>
      </p:grpSpPr>
      <p:sp>
        <p:nvSpPr>
          <p:cNvPr id="40" name="Google Shape;40;p7"/>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7"/>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7"/>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
        <p:nvSpPr>
          <p:cNvPr id="43" name="Google Shape;43;p7"/>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p:nvPr>
            <p:ph idx="2" type="chart"/>
          </p:nvPr>
        </p:nvSpPr>
        <p:spPr>
          <a:xfrm>
            <a:off x="338736" y="1406525"/>
            <a:ext cx="5757264" cy="46704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7"/>
          <p:cNvSpPr/>
          <p:nvPr>
            <p:ph idx="3" type="tbl"/>
          </p:nvPr>
        </p:nvSpPr>
        <p:spPr>
          <a:xfrm>
            <a:off x="6210300" y="1392239"/>
            <a:ext cx="5592763" cy="4684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solidFill>
          <a:srgbClr val="FFFFFF"/>
        </a:solidFill>
      </p:bgPr>
    </p:bg>
    <p:spTree>
      <p:nvGrpSpPr>
        <p:cNvPr id="46" name="Shape 46"/>
        <p:cNvGrpSpPr/>
        <p:nvPr/>
      </p:nvGrpSpPr>
      <p:grpSpPr>
        <a:xfrm>
          <a:off x="0" y="0"/>
          <a:ext cx="0" cy="0"/>
          <a:chOff x="0" y="0"/>
          <a:chExt cx="0" cy="0"/>
        </a:xfrm>
      </p:grpSpPr>
      <p:sp>
        <p:nvSpPr>
          <p:cNvPr id="47" name="Google Shape;47;p8"/>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8"/>
          <p:cNvSpPr txBox="1"/>
          <p:nvPr>
            <p:ph idx="1" type="body"/>
          </p:nvPr>
        </p:nvSpPr>
        <p:spPr>
          <a:xfrm>
            <a:off x="337539" y="1032510"/>
            <a:ext cx="11515725" cy="493871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8"/>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8"/>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8"/>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solidFill>
          <a:srgbClr val="FFFFFF"/>
        </a:solidFill>
      </p:bgPr>
    </p:bg>
    <p:spTree>
      <p:nvGrpSpPr>
        <p:cNvPr id="52" name="Shape 52"/>
        <p:cNvGrpSpPr/>
        <p:nvPr/>
      </p:nvGrpSpPr>
      <p:grpSpPr>
        <a:xfrm>
          <a:off x="0" y="0"/>
          <a:ext cx="0" cy="0"/>
          <a:chOff x="0" y="0"/>
          <a:chExt cx="0" cy="0"/>
        </a:xfrm>
      </p:grpSpPr>
      <p:sp>
        <p:nvSpPr>
          <p:cNvPr id="53" name="Google Shape;53;p9"/>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
        <p:nvSpPr>
          <p:cNvPr id="56" name="Google Shape;56;p9"/>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9"/>
          <p:cNvSpPr/>
          <p:nvPr>
            <p:ph idx="2" type="chart"/>
          </p:nvPr>
        </p:nvSpPr>
        <p:spPr>
          <a:xfrm>
            <a:off x="330201" y="1406769"/>
            <a:ext cx="5765800" cy="465589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9"/>
          <p:cNvSpPr/>
          <p:nvPr>
            <p:ph idx="3" type="pic"/>
          </p:nvPr>
        </p:nvSpPr>
        <p:spPr>
          <a:xfrm>
            <a:off x="6238875" y="1414463"/>
            <a:ext cx="5445125" cy="4656137"/>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bg>
      <p:bgPr>
        <a:solidFill>
          <a:srgbClr val="FFFFFF"/>
        </a:solidFill>
      </p:bgPr>
    </p:bg>
    <p:spTree>
      <p:nvGrpSpPr>
        <p:cNvPr id="59" name="Shape 59"/>
        <p:cNvGrpSpPr/>
        <p:nvPr/>
      </p:nvGrpSpPr>
      <p:grpSpPr>
        <a:xfrm>
          <a:off x="0" y="0"/>
          <a:ext cx="0" cy="0"/>
          <a:chOff x="0" y="0"/>
          <a:chExt cx="0" cy="0"/>
        </a:xfrm>
      </p:grpSpPr>
      <p:sp>
        <p:nvSpPr>
          <p:cNvPr id="60" name="Google Shape;60;p10"/>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10"/>
          <p:cNvSpPr txBox="1"/>
          <p:nvPr>
            <p:ph idx="1" type="body"/>
          </p:nvPr>
        </p:nvSpPr>
        <p:spPr>
          <a:xfrm>
            <a:off x="337539" y="1032510"/>
            <a:ext cx="11515725" cy="493871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200">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10"/>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200">
                <a:solidFill>
                  <a:srgbClr val="C00000"/>
                </a:solidFill>
                <a:latin typeface="Lato"/>
                <a:ea typeface="Lato"/>
                <a:cs typeface="Lato"/>
                <a:sym typeface="Lato"/>
              </a:defRPr>
            </a:lvl1pPr>
            <a:lvl2pPr indent="0" lvl="1" marL="0" marR="0" rtl="0" algn="r">
              <a:spcBef>
                <a:spcPts val="0"/>
              </a:spcBef>
              <a:buNone/>
              <a:defRPr b="1" sz="1200">
                <a:solidFill>
                  <a:srgbClr val="C00000"/>
                </a:solidFill>
                <a:latin typeface="Lato"/>
                <a:ea typeface="Lato"/>
                <a:cs typeface="Lato"/>
                <a:sym typeface="Lato"/>
              </a:defRPr>
            </a:lvl2pPr>
            <a:lvl3pPr indent="0" lvl="2" marL="0" marR="0" rtl="0" algn="r">
              <a:spcBef>
                <a:spcPts val="0"/>
              </a:spcBef>
              <a:buNone/>
              <a:defRPr b="1" sz="1200">
                <a:solidFill>
                  <a:srgbClr val="C00000"/>
                </a:solidFill>
                <a:latin typeface="Lato"/>
                <a:ea typeface="Lato"/>
                <a:cs typeface="Lato"/>
                <a:sym typeface="Lato"/>
              </a:defRPr>
            </a:lvl3pPr>
            <a:lvl4pPr indent="0" lvl="3" marL="0" marR="0" rtl="0" algn="r">
              <a:spcBef>
                <a:spcPts val="0"/>
              </a:spcBef>
              <a:buNone/>
              <a:defRPr b="1" sz="1200">
                <a:solidFill>
                  <a:srgbClr val="C00000"/>
                </a:solidFill>
                <a:latin typeface="Lato"/>
                <a:ea typeface="Lato"/>
                <a:cs typeface="Lato"/>
                <a:sym typeface="Lato"/>
              </a:defRPr>
            </a:lvl4pPr>
            <a:lvl5pPr indent="0" lvl="4" marL="0" marR="0" rtl="0" algn="r">
              <a:spcBef>
                <a:spcPts val="0"/>
              </a:spcBef>
              <a:buNone/>
              <a:defRPr b="1" sz="1200">
                <a:solidFill>
                  <a:srgbClr val="C00000"/>
                </a:solidFill>
                <a:latin typeface="Lato"/>
                <a:ea typeface="Lato"/>
                <a:cs typeface="Lato"/>
                <a:sym typeface="Lato"/>
              </a:defRPr>
            </a:lvl5pPr>
            <a:lvl6pPr indent="0" lvl="5" marL="0" marR="0" rtl="0" algn="r">
              <a:spcBef>
                <a:spcPts val="0"/>
              </a:spcBef>
              <a:buNone/>
              <a:defRPr b="1" sz="1200">
                <a:solidFill>
                  <a:srgbClr val="C00000"/>
                </a:solidFill>
                <a:latin typeface="Lato"/>
                <a:ea typeface="Lato"/>
                <a:cs typeface="Lato"/>
                <a:sym typeface="Lato"/>
              </a:defRPr>
            </a:lvl6pPr>
            <a:lvl7pPr indent="0" lvl="6" marL="0" marR="0" rtl="0" algn="r">
              <a:spcBef>
                <a:spcPts val="0"/>
              </a:spcBef>
              <a:buNone/>
              <a:defRPr b="1" sz="1200">
                <a:solidFill>
                  <a:srgbClr val="C00000"/>
                </a:solidFill>
                <a:latin typeface="Lato"/>
                <a:ea typeface="Lato"/>
                <a:cs typeface="Lato"/>
                <a:sym typeface="Lato"/>
              </a:defRPr>
            </a:lvl7pPr>
            <a:lvl8pPr indent="0" lvl="7" marL="0" marR="0" rtl="0" algn="r">
              <a:spcBef>
                <a:spcPts val="0"/>
              </a:spcBef>
              <a:buNone/>
              <a:defRPr b="1" sz="1200">
                <a:solidFill>
                  <a:srgbClr val="C00000"/>
                </a:solidFill>
                <a:latin typeface="Lato"/>
                <a:ea typeface="Lato"/>
                <a:cs typeface="Lato"/>
                <a:sym typeface="Lato"/>
              </a:defRPr>
            </a:lvl8pPr>
            <a:lvl9pPr indent="0" lvl="8" marL="0" marR="0" rtl="0" algn="r">
              <a:spcBef>
                <a:spcPts val="0"/>
              </a:spcBef>
              <a:buNone/>
              <a:defRPr b="1" sz="1200">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jp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5"/>
          <p:cNvPicPr preferRelativeResize="0"/>
          <p:nvPr/>
        </p:nvPicPr>
        <p:blipFill rotWithShape="1">
          <a:blip r:embed="rId3">
            <a:alphaModFix/>
          </a:blip>
          <a:srcRect b="0" l="0" r="0" t="0"/>
          <a:stretch/>
        </p:blipFill>
        <p:spPr>
          <a:xfrm>
            <a:off x="386634" y="331380"/>
            <a:ext cx="3174367" cy="952975"/>
          </a:xfrm>
          <a:prstGeom prst="rect">
            <a:avLst/>
          </a:prstGeom>
          <a:noFill/>
          <a:ln>
            <a:noFill/>
          </a:ln>
        </p:spPr>
      </p:pic>
      <p:sp>
        <p:nvSpPr>
          <p:cNvPr id="84" name="Google Shape;84;p15"/>
          <p:cNvSpPr txBox="1"/>
          <p:nvPr/>
        </p:nvSpPr>
        <p:spPr>
          <a:xfrm>
            <a:off x="386633" y="2558910"/>
            <a:ext cx="9359449" cy="107334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2060"/>
              </a:buClr>
              <a:buSzPts val="4800"/>
              <a:buFont typeface="Lato"/>
              <a:buNone/>
            </a:pPr>
            <a:r>
              <a:rPr b="1" i="0" lang="vi-VN" sz="4800" u="none" cap="none" strike="noStrike">
                <a:solidFill>
                  <a:srgbClr val="002060"/>
                </a:solidFill>
                <a:latin typeface="Lato"/>
                <a:ea typeface="Lato"/>
                <a:cs typeface="Lato"/>
                <a:sym typeface="Lato"/>
              </a:rPr>
              <a:t>SELFIE BEAUTIFICATION FILTER</a:t>
            </a:r>
            <a:endParaRPr/>
          </a:p>
        </p:txBody>
      </p:sp>
      <p:sp>
        <p:nvSpPr>
          <p:cNvPr id="85" name="Google Shape;85;p15"/>
          <p:cNvSpPr txBox="1"/>
          <p:nvPr/>
        </p:nvSpPr>
        <p:spPr>
          <a:xfrm>
            <a:off x="386633" y="3603504"/>
            <a:ext cx="7778744" cy="179301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2600"/>
              <a:buFont typeface="Lato"/>
              <a:buNone/>
            </a:pPr>
            <a:r>
              <a:rPr b="0" i="0" lang="vi-VN" sz="2600" u="none" cap="none" strike="noStrike">
                <a:solidFill>
                  <a:srgbClr val="C00000"/>
                </a:solidFill>
                <a:latin typeface="Lato"/>
                <a:ea typeface="Lato"/>
                <a:cs typeface="Lato"/>
                <a:sym typeface="Lato"/>
              </a:rPr>
              <a:t>Class: 152446</a:t>
            </a:r>
            <a:endParaRPr b="0" i="0" sz="2600" u="none" cap="none" strike="noStrike">
              <a:solidFill>
                <a:srgbClr val="C00000"/>
              </a:solidFill>
              <a:latin typeface="Lato"/>
              <a:ea typeface="Lato"/>
              <a:cs typeface="Lato"/>
              <a:sym typeface="Lato"/>
            </a:endParaRPr>
          </a:p>
          <a:p>
            <a:pPr indent="0" lvl="0" marL="0" marR="0" rtl="0" algn="l">
              <a:lnSpc>
                <a:spcPct val="90000"/>
              </a:lnSpc>
              <a:spcBef>
                <a:spcPts val="0"/>
              </a:spcBef>
              <a:spcAft>
                <a:spcPts val="0"/>
              </a:spcAft>
              <a:buClr>
                <a:srgbClr val="C00000"/>
              </a:buClr>
              <a:buSzPts val="2600"/>
              <a:buFont typeface="Lato"/>
              <a:buNone/>
            </a:pPr>
            <a:r>
              <a:rPr b="0" i="0" lang="vi-VN" sz="2600" u="none" cap="none" strike="noStrike">
                <a:solidFill>
                  <a:srgbClr val="C00000"/>
                </a:solidFill>
                <a:latin typeface="Lato"/>
                <a:ea typeface="Lato"/>
                <a:cs typeface="Lato"/>
                <a:sym typeface="Lato"/>
              </a:rPr>
              <a:t>Instructors: Assoc. Prof. Lê Thị Lan</a:t>
            </a:r>
            <a:endParaRPr/>
          </a:p>
          <a:p>
            <a:pPr indent="0" lvl="0" marL="0" marR="0" rtl="0" algn="l">
              <a:lnSpc>
                <a:spcPct val="90000"/>
              </a:lnSpc>
              <a:spcBef>
                <a:spcPts val="0"/>
              </a:spcBef>
              <a:spcAft>
                <a:spcPts val="0"/>
              </a:spcAft>
              <a:buClr>
                <a:srgbClr val="C00000"/>
              </a:buClr>
              <a:buSzPts val="2600"/>
              <a:buFont typeface="Lato"/>
              <a:buNone/>
            </a:pPr>
            <a:r>
              <a:rPr b="0" i="0" lang="vi-VN" sz="2600" u="none" cap="none" strike="noStrike">
                <a:solidFill>
                  <a:srgbClr val="C00000"/>
                </a:solidFill>
                <a:latin typeface="Lato"/>
                <a:ea typeface="Lato"/>
                <a:cs typeface="Lato"/>
                <a:sym typeface="Lato"/>
              </a:rPr>
              <a:t>                    Assoc. Prof. Trần Thị Thanh Hải</a:t>
            </a:r>
            <a:endParaRPr/>
          </a:p>
          <a:p>
            <a:pPr indent="0" lvl="0" marL="0" marR="0" rtl="0" algn="l">
              <a:lnSpc>
                <a:spcPct val="90000"/>
              </a:lnSpc>
              <a:spcBef>
                <a:spcPts val="0"/>
              </a:spcBef>
              <a:spcAft>
                <a:spcPts val="0"/>
              </a:spcAft>
              <a:buClr>
                <a:srgbClr val="C00000"/>
              </a:buClr>
              <a:buSzPts val="2600"/>
              <a:buFont typeface="Lato"/>
              <a:buNone/>
            </a:pPr>
            <a:r>
              <a:rPr b="0" i="0" lang="vi-VN" sz="2600" u="none" cap="none" strike="noStrike">
                <a:solidFill>
                  <a:srgbClr val="C00000"/>
                </a:solidFill>
                <a:latin typeface="Lato"/>
                <a:ea typeface="Lato"/>
                <a:cs typeface="Lato"/>
                <a:sym typeface="Lato"/>
              </a:rPr>
              <a:t> </a:t>
            </a:r>
            <a:endParaRPr/>
          </a:p>
          <a:p>
            <a:pPr indent="0" lvl="0" marL="0" marR="0" rtl="0" algn="l">
              <a:lnSpc>
                <a:spcPct val="90000"/>
              </a:lnSpc>
              <a:spcBef>
                <a:spcPts val="0"/>
              </a:spcBef>
              <a:spcAft>
                <a:spcPts val="0"/>
              </a:spcAft>
              <a:buClr>
                <a:srgbClr val="C00000"/>
              </a:buClr>
              <a:buSzPts val="2600"/>
              <a:buFont typeface="Lato"/>
              <a:buNone/>
            </a:pPr>
            <a:r>
              <a:rPr b="0" i="0" lang="vi-VN" sz="2600" u="none" cap="none" strike="noStrike">
                <a:solidFill>
                  <a:srgbClr val="C00000"/>
                </a:solidFill>
                <a:latin typeface="Lato"/>
                <a:ea typeface="Lato"/>
                <a:cs typeface="Lato"/>
                <a:sym typeface="Lato"/>
              </a:rPr>
              <a:t> </a:t>
            </a:r>
            <a:endParaRPr/>
          </a:p>
        </p:txBody>
      </p:sp>
      <p:sp>
        <p:nvSpPr>
          <p:cNvPr id="86" name="Google Shape;86;p15"/>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pSp>
        <p:nvGrpSpPr>
          <p:cNvPr id="87" name="Google Shape;87;p15"/>
          <p:cNvGrpSpPr/>
          <p:nvPr/>
        </p:nvGrpSpPr>
        <p:grpSpPr>
          <a:xfrm>
            <a:off x="386633" y="4888150"/>
            <a:ext cx="3970884" cy="1077218"/>
            <a:chOff x="386633" y="4556846"/>
            <a:chExt cx="3970884" cy="1077218"/>
          </a:xfrm>
        </p:grpSpPr>
        <p:sp>
          <p:nvSpPr>
            <p:cNvPr id="88" name="Google Shape;88;p15"/>
            <p:cNvSpPr txBox="1"/>
            <p:nvPr/>
          </p:nvSpPr>
          <p:spPr>
            <a:xfrm>
              <a:off x="386633" y="4614824"/>
              <a:ext cx="2063489" cy="84879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1600"/>
                <a:buFont typeface="Lato"/>
                <a:buNone/>
              </a:pPr>
              <a:r>
                <a:t/>
              </a:r>
              <a:endParaRPr b="0" i="0" sz="1600" u="none" cap="none" strike="noStrike">
                <a:solidFill>
                  <a:srgbClr val="002060"/>
                </a:solidFill>
                <a:highlight>
                  <a:srgbClr val="FFFFFF"/>
                </a:highlight>
                <a:latin typeface="Lato"/>
                <a:ea typeface="Lato"/>
                <a:cs typeface="Lato"/>
                <a:sym typeface="Lato"/>
              </a:endParaRPr>
            </a:p>
            <a:p>
              <a:pPr indent="0" lvl="0" marL="0" marR="0" rtl="0" algn="l">
                <a:lnSpc>
                  <a:spcPct val="90000"/>
                </a:lnSpc>
                <a:spcBef>
                  <a:spcPts val="0"/>
                </a:spcBef>
                <a:spcAft>
                  <a:spcPts val="0"/>
                </a:spcAft>
                <a:buClr>
                  <a:srgbClr val="002060"/>
                </a:buClr>
                <a:buSzPts val="1600"/>
                <a:buFont typeface="Lato"/>
                <a:buNone/>
              </a:pPr>
              <a:r>
                <a:rPr b="0" i="0" lang="vi-VN" sz="1600" u="none" cap="none" strike="noStrike">
                  <a:solidFill>
                    <a:srgbClr val="002060"/>
                  </a:solidFill>
                  <a:highlight>
                    <a:srgbClr val="FFFFFF"/>
                  </a:highlight>
                  <a:latin typeface="Lato"/>
                  <a:ea typeface="Lato"/>
                  <a:cs typeface="Lato"/>
                  <a:sym typeface="Lato"/>
                </a:rPr>
                <a:t>Trần Minh Hà</a:t>
              </a:r>
              <a:endParaRPr b="0" i="0" sz="1600" u="none" cap="none" strike="noStrike">
                <a:solidFill>
                  <a:srgbClr val="002060"/>
                </a:solidFill>
                <a:highlight>
                  <a:srgbClr val="FFFFFF"/>
                </a:highlight>
                <a:latin typeface="Lato"/>
                <a:ea typeface="Lato"/>
                <a:cs typeface="Lato"/>
                <a:sym typeface="Lato"/>
              </a:endParaRPr>
            </a:p>
            <a:p>
              <a:pPr indent="0" lvl="0" marL="0" marR="0" rtl="0" algn="l">
                <a:lnSpc>
                  <a:spcPct val="90000"/>
                </a:lnSpc>
                <a:spcBef>
                  <a:spcPts val="0"/>
                </a:spcBef>
                <a:spcAft>
                  <a:spcPts val="0"/>
                </a:spcAft>
                <a:buClr>
                  <a:srgbClr val="002060"/>
                </a:buClr>
                <a:buSzPts val="1600"/>
                <a:buFont typeface="Lato"/>
                <a:buNone/>
              </a:pPr>
              <a:r>
                <a:rPr b="0" i="0" lang="vi-VN" sz="1600" u="none" cap="none" strike="noStrike">
                  <a:solidFill>
                    <a:srgbClr val="002060"/>
                  </a:solidFill>
                  <a:highlight>
                    <a:srgbClr val="FFFFFF"/>
                  </a:highlight>
                  <a:latin typeface="Lato"/>
                  <a:ea typeface="Lato"/>
                  <a:cs typeface="Lato"/>
                  <a:sym typeface="Lato"/>
                </a:rPr>
                <a:t>Nguyễn Mai Hương</a:t>
              </a:r>
              <a:endParaRPr b="0" i="0" sz="1600" u="none" cap="none" strike="noStrike">
                <a:solidFill>
                  <a:srgbClr val="002060"/>
                </a:solidFill>
                <a:highlight>
                  <a:srgbClr val="FFFFFF"/>
                </a:highlight>
                <a:latin typeface="Lato"/>
                <a:ea typeface="Lato"/>
                <a:cs typeface="Lato"/>
                <a:sym typeface="Lato"/>
              </a:endParaRPr>
            </a:p>
            <a:p>
              <a:pPr indent="0" lvl="0" marL="0" marR="0" rtl="0" algn="l">
                <a:lnSpc>
                  <a:spcPct val="90000"/>
                </a:lnSpc>
                <a:spcBef>
                  <a:spcPts val="0"/>
                </a:spcBef>
                <a:spcAft>
                  <a:spcPts val="0"/>
                </a:spcAft>
                <a:buClr>
                  <a:srgbClr val="C00000"/>
                </a:buClr>
                <a:buSzPts val="1600"/>
                <a:buFont typeface="Lato"/>
                <a:buNone/>
              </a:pPr>
              <a:r>
                <a:t/>
              </a:r>
              <a:endParaRPr b="0" i="0" sz="1600" u="none" cap="none" strike="noStrike">
                <a:solidFill>
                  <a:srgbClr val="002060"/>
                </a:solidFill>
                <a:latin typeface="Lato"/>
                <a:ea typeface="Lato"/>
                <a:cs typeface="Lato"/>
                <a:sym typeface="Lato"/>
              </a:endParaRPr>
            </a:p>
          </p:txBody>
        </p:sp>
        <p:sp>
          <p:nvSpPr>
            <p:cNvPr id="89" name="Google Shape;89;p15"/>
            <p:cNvSpPr txBox="1"/>
            <p:nvPr/>
          </p:nvSpPr>
          <p:spPr>
            <a:xfrm>
              <a:off x="2400426" y="4556846"/>
              <a:ext cx="1957091"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rgbClr val="002060"/>
                </a:solidFill>
                <a:highlight>
                  <a:srgbClr val="FFFFFF"/>
                </a:highlight>
                <a:latin typeface="Lato"/>
                <a:ea typeface="Lato"/>
                <a:cs typeface="Lato"/>
                <a:sym typeface="Lato"/>
              </a:endParaRPr>
            </a:p>
            <a:p>
              <a:pPr indent="0" lvl="0" marL="0" marR="0" rtl="0" algn="l">
                <a:spcBef>
                  <a:spcPts val="0"/>
                </a:spcBef>
                <a:spcAft>
                  <a:spcPts val="0"/>
                </a:spcAft>
                <a:buNone/>
              </a:pPr>
              <a:r>
                <a:rPr lang="vi-VN" sz="1600">
                  <a:solidFill>
                    <a:srgbClr val="002060"/>
                  </a:solidFill>
                  <a:highlight>
                    <a:srgbClr val="FFFFFF"/>
                  </a:highlight>
                  <a:latin typeface="Lato"/>
                  <a:ea typeface="Lato"/>
                  <a:cs typeface="Lato"/>
                  <a:sym typeface="Lato"/>
                </a:rPr>
                <a:t>- 20224309</a:t>
              </a:r>
              <a:endParaRPr/>
            </a:p>
            <a:p>
              <a:pPr indent="0" lvl="0" marL="0" marR="0" rtl="0" algn="l">
                <a:spcBef>
                  <a:spcPts val="0"/>
                </a:spcBef>
                <a:spcAft>
                  <a:spcPts val="0"/>
                </a:spcAft>
                <a:buNone/>
              </a:pPr>
              <a:r>
                <a:rPr lang="vi-VN" sz="1600">
                  <a:solidFill>
                    <a:srgbClr val="002060"/>
                  </a:solidFill>
                  <a:highlight>
                    <a:srgbClr val="FFFFFF"/>
                  </a:highlight>
                  <a:latin typeface="Lato"/>
                  <a:ea typeface="Lato"/>
                  <a:cs typeface="Lato"/>
                  <a:sym typeface="Lato"/>
                </a:rPr>
                <a:t>- 20224314</a:t>
              </a:r>
              <a:endParaRPr/>
            </a:p>
            <a:p>
              <a:pPr indent="0" lvl="0" marL="0" marR="0" rtl="0" algn="l">
                <a:spcBef>
                  <a:spcPts val="0"/>
                </a:spcBef>
                <a:spcAft>
                  <a:spcPts val="0"/>
                </a:spcAft>
                <a:buNone/>
              </a:pPr>
              <a:r>
                <a:t/>
              </a:r>
              <a:endParaRPr sz="1600">
                <a:solidFill>
                  <a:srgbClr val="002060"/>
                </a:solidFill>
                <a:highlight>
                  <a:srgbClr val="FFFFFF"/>
                </a:highlight>
                <a:latin typeface="Lato"/>
                <a:ea typeface="Lato"/>
                <a:cs typeface="Lato"/>
                <a:sym typeface="La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5242959" y="4141197"/>
            <a:ext cx="6221492"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Lato"/>
              <a:buNone/>
            </a:pPr>
            <a:r>
              <a:rPr lang="vi-VN" sz="4400">
                <a:latin typeface="Lato"/>
                <a:ea typeface="Lato"/>
                <a:cs typeface="Lato"/>
                <a:sym typeface="Lato"/>
              </a:rPr>
              <a:t>Proposed methods</a:t>
            </a:r>
            <a:endParaRPr/>
          </a:p>
        </p:txBody>
      </p:sp>
      <p:sp>
        <p:nvSpPr>
          <p:cNvPr id="172" name="Google Shape;172;p24"/>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pSp>
        <p:nvGrpSpPr>
          <p:cNvPr id="173" name="Google Shape;173;p24"/>
          <p:cNvGrpSpPr/>
          <p:nvPr/>
        </p:nvGrpSpPr>
        <p:grpSpPr>
          <a:xfrm>
            <a:off x="6450402" y="1855121"/>
            <a:ext cx="3805200" cy="1890054"/>
            <a:chOff x="6272419" y="919333"/>
            <a:chExt cx="3805200" cy="1890054"/>
          </a:xfrm>
        </p:grpSpPr>
        <p:grpSp>
          <p:nvGrpSpPr>
            <p:cNvPr id="174" name="Google Shape;174;p24"/>
            <p:cNvGrpSpPr/>
            <p:nvPr/>
          </p:nvGrpSpPr>
          <p:grpSpPr>
            <a:xfrm>
              <a:off x="7385776" y="919333"/>
              <a:ext cx="1934453" cy="1890054"/>
              <a:chOff x="1192016" y="2011911"/>
              <a:chExt cx="162673" cy="158936"/>
            </a:xfrm>
          </p:grpSpPr>
          <p:sp>
            <p:nvSpPr>
              <p:cNvPr id="175" name="Google Shape;175;p24"/>
              <p:cNvSpPr/>
              <p:nvPr/>
            </p:nvSpPr>
            <p:spPr>
              <a:xfrm>
                <a:off x="1193000" y="2014273"/>
                <a:ext cx="157504" cy="150318"/>
              </a:xfrm>
              <a:custGeom>
                <a:rect b="b" l="l" r="r" t="t"/>
                <a:pathLst>
                  <a:path extrusionOk="0" h="3054" w="3200">
                    <a:moveTo>
                      <a:pt x="1658" y="0"/>
                    </a:moveTo>
                    <a:cubicBezTo>
                      <a:pt x="1043" y="0"/>
                      <a:pt x="505" y="306"/>
                      <a:pt x="1" y="647"/>
                    </a:cubicBezTo>
                    <a:cubicBezTo>
                      <a:pt x="1" y="647"/>
                      <a:pt x="1" y="658"/>
                      <a:pt x="14" y="658"/>
                    </a:cubicBezTo>
                    <a:cubicBezTo>
                      <a:pt x="494" y="350"/>
                      <a:pt x="1060" y="84"/>
                      <a:pt x="1652" y="84"/>
                    </a:cubicBezTo>
                    <a:cubicBezTo>
                      <a:pt x="1689" y="84"/>
                      <a:pt x="1727" y="85"/>
                      <a:pt x="1765" y="87"/>
                    </a:cubicBezTo>
                    <a:cubicBezTo>
                      <a:pt x="2373" y="112"/>
                      <a:pt x="3017" y="537"/>
                      <a:pt x="3030" y="1206"/>
                    </a:cubicBezTo>
                    <a:cubicBezTo>
                      <a:pt x="3030" y="1802"/>
                      <a:pt x="2543" y="2361"/>
                      <a:pt x="2057" y="2653"/>
                    </a:cubicBezTo>
                    <a:cubicBezTo>
                      <a:pt x="1712" y="2863"/>
                      <a:pt x="1325" y="2967"/>
                      <a:pt x="933" y="2967"/>
                    </a:cubicBezTo>
                    <a:cubicBezTo>
                      <a:pt x="690" y="2967"/>
                      <a:pt x="446" y="2927"/>
                      <a:pt x="208" y="2847"/>
                    </a:cubicBezTo>
                    <a:cubicBezTo>
                      <a:pt x="204" y="2847"/>
                      <a:pt x="201" y="2846"/>
                      <a:pt x="197" y="2846"/>
                    </a:cubicBezTo>
                    <a:cubicBezTo>
                      <a:pt x="144" y="2846"/>
                      <a:pt x="127" y="2921"/>
                      <a:pt x="184" y="2933"/>
                    </a:cubicBezTo>
                    <a:cubicBezTo>
                      <a:pt x="424" y="3014"/>
                      <a:pt x="671" y="3053"/>
                      <a:pt x="915" y="3053"/>
                    </a:cubicBezTo>
                    <a:cubicBezTo>
                      <a:pt x="1694" y="3053"/>
                      <a:pt x="2445" y="2655"/>
                      <a:pt x="2871" y="1960"/>
                    </a:cubicBezTo>
                    <a:cubicBezTo>
                      <a:pt x="3127" y="1547"/>
                      <a:pt x="3200" y="1060"/>
                      <a:pt x="2932" y="634"/>
                    </a:cubicBezTo>
                    <a:cubicBezTo>
                      <a:pt x="2665" y="233"/>
                      <a:pt x="2203" y="26"/>
                      <a:pt x="1728" y="2"/>
                    </a:cubicBezTo>
                    <a:cubicBezTo>
                      <a:pt x="1705" y="1"/>
                      <a:pt x="1681" y="0"/>
                      <a:pt x="16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4"/>
              <p:cNvSpPr/>
              <p:nvPr/>
            </p:nvSpPr>
            <p:spPr>
              <a:xfrm>
                <a:off x="1192016" y="2148796"/>
                <a:ext cx="34257" cy="22051"/>
              </a:xfrm>
              <a:custGeom>
                <a:rect b="b" l="l" r="r" t="t"/>
                <a:pathLst>
                  <a:path extrusionOk="0" h="448" w="696">
                    <a:moveTo>
                      <a:pt x="11" y="0"/>
                    </a:moveTo>
                    <a:cubicBezTo>
                      <a:pt x="4" y="0"/>
                      <a:pt x="0" y="9"/>
                      <a:pt x="9" y="17"/>
                    </a:cubicBezTo>
                    <a:cubicBezTo>
                      <a:pt x="143" y="236"/>
                      <a:pt x="362" y="370"/>
                      <a:pt x="617" y="443"/>
                    </a:cubicBezTo>
                    <a:cubicBezTo>
                      <a:pt x="624" y="446"/>
                      <a:pt x="630" y="447"/>
                      <a:pt x="636" y="447"/>
                    </a:cubicBezTo>
                    <a:cubicBezTo>
                      <a:pt x="682" y="447"/>
                      <a:pt x="695" y="369"/>
                      <a:pt x="642" y="358"/>
                    </a:cubicBezTo>
                    <a:cubicBezTo>
                      <a:pt x="410" y="285"/>
                      <a:pt x="204" y="151"/>
                      <a:pt x="21" y="5"/>
                    </a:cubicBezTo>
                    <a:cubicBezTo>
                      <a:pt x="18" y="2"/>
                      <a:pt x="14" y="0"/>
                      <a:pt x="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4"/>
              <p:cNvSpPr/>
              <p:nvPr/>
            </p:nvSpPr>
            <p:spPr>
              <a:xfrm>
                <a:off x="1195412" y="2151356"/>
                <a:ext cx="35192" cy="5857"/>
              </a:xfrm>
              <a:custGeom>
                <a:rect b="b" l="l" r="r" t="t"/>
                <a:pathLst>
                  <a:path extrusionOk="0" h="119" w="715">
                    <a:moveTo>
                      <a:pt x="644" y="1"/>
                    </a:moveTo>
                    <a:cubicBezTo>
                      <a:pt x="640" y="1"/>
                      <a:pt x="637" y="1"/>
                      <a:pt x="633" y="2"/>
                    </a:cubicBezTo>
                    <a:cubicBezTo>
                      <a:pt x="513" y="16"/>
                      <a:pt x="393" y="22"/>
                      <a:pt x="273" y="22"/>
                    </a:cubicBezTo>
                    <a:cubicBezTo>
                      <a:pt x="186" y="22"/>
                      <a:pt x="100" y="19"/>
                      <a:pt x="13" y="14"/>
                    </a:cubicBezTo>
                    <a:cubicBezTo>
                      <a:pt x="1" y="14"/>
                      <a:pt x="1" y="38"/>
                      <a:pt x="13" y="38"/>
                    </a:cubicBezTo>
                    <a:cubicBezTo>
                      <a:pt x="157" y="94"/>
                      <a:pt x="290" y="119"/>
                      <a:pt x="429" y="119"/>
                    </a:cubicBezTo>
                    <a:cubicBezTo>
                      <a:pt x="503" y="119"/>
                      <a:pt x="578" y="112"/>
                      <a:pt x="657" y="99"/>
                    </a:cubicBezTo>
                    <a:cubicBezTo>
                      <a:pt x="715" y="88"/>
                      <a:pt x="697" y="1"/>
                      <a:pt x="6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4"/>
              <p:cNvSpPr/>
              <p:nvPr/>
            </p:nvSpPr>
            <p:spPr>
              <a:xfrm>
                <a:off x="1205011" y="2011911"/>
                <a:ext cx="149678" cy="154551"/>
              </a:xfrm>
              <a:custGeom>
                <a:rect b="b" l="l" r="r" t="t"/>
                <a:pathLst>
                  <a:path extrusionOk="0" h="3140" w="3041">
                    <a:moveTo>
                      <a:pt x="1776" y="1"/>
                    </a:moveTo>
                    <a:cubicBezTo>
                      <a:pt x="1143" y="1"/>
                      <a:pt x="524" y="269"/>
                      <a:pt x="13" y="609"/>
                    </a:cubicBezTo>
                    <a:cubicBezTo>
                      <a:pt x="0" y="609"/>
                      <a:pt x="13" y="622"/>
                      <a:pt x="25" y="622"/>
                    </a:cubicBezTo>
                    <a:cubicBezTo>
                      <a:pt x="515" y="313"/>
                      <a:pt x="1134" y="59"/>
                      <a:pt x="1730" y="59"/>
                    </a:cubicBezTo>
                    <a:cubicBezTo>
                      <a:pt x="1770" y="59"/>
                      <a:pt x="1809" y="60"/>
                      <a:pt x="1849" y="62"/>
                    </a:cubicBezTo>
                    <a:cubicBezTo>
                      <a:pt x="2141" y="74"/>
                      <a:pt x="2445" y="171"/>
                      <a:pt x="2640" y="403"/>
                    </a:cubicBezTo>
                    <a:cubicBezTo>
                      <a:pt x="2859" y="658"/>
                      <a:pt x="2919" y="1023"/>
                      <a:pt x="2846" y="1351"/>
                    </a:cubicBezTo>
                    <a:cubicBezTo>
                      <a:pt x="2605" y="2415"/>
                      <a:pt x="1452" y="3064"/>
                      <a:pt x="407" y="3064"/>
                    </a:cubicBezTo>
                    <a:cubicBezTo>
                      <a:pt x="294" y="3064"/>
                      <a:pt x="182" y="3057"/>
                      <a:pt x="73" y="3041"/>
                    </a:cubicBezTo>
                    <a:cubicBezTo>
                      <a:pt x="70" y="3040"/>
                      <a:pt x="66" y="3040"/>
                      <a:pt x="63" y="3040"/>
                    </a:cubicBezTo>
                    <a:cubicBezTo>
                      <a:pt x="23" y="3040"/>
                      <a:pt x="16" y="3104"/>
                      <a:pt x="62" y="3114"/>
                    </a:cubicBezTo>
                    <a:cubicBezTo>
                      <a:pt x="180" y="3131"/>
                      <a:pt x="300" y="3139"/>
                      <a:pt x="419" y="3139"/>
                    </a:cubicBezTo>
                    <a:cubicBezTo>
                      <a:pt x="1253" y="3139"/>
                      <a:pt x="2079" y="2738"/>
                      <a:pt x="2578" y="2057"/>
                    </a:cubicBezTo>
                    <a:cubicBezTo>
                      <a:pt x="2870" y="1655"/>
                      <a:pt x="3041" y="1120"/>
                      <a:pt x="2846" y="633"/>
                    </a:cubicBezTo>
                    <a:cubicBezTo>
                      <a:pt x="2676" y="196"/>
                      <a:pt x="2226" y="1"/>
                      <a:pt x="177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24"/>
            <p:cNvSpPr txBox="1"/>
            <p:nvPr/>
          </p:nvSpPr>
          <p:spPr>
            <a:xfrm>
              <a:off x="6272419" y="1077896"/>
              <a:ext cx="3805200" cy="1378800"/>
            </a:xfrm>
            <a:prstGeom prst="rect">
              <a:avLst/>
            </a:prstGeom>
            <a:noFill/>
            <a:ln>
              <a:noFill/>
            </a:ln>
          </p:spPr>
          <p:txBody>
            <a:bodyPr anchorCtr="0" anchor="b" bIns="0" lIns="91425" spcFirstLastPara="1" rIns="91425" wrap="square" tIns="0">
              <a:noAutofit/>
            </a:bodyPr>
            <a:lstStyle/>
            <a:p>
              <a:pPr indent="0" lvl="0" marL="0" marR="0" rtl="0" algn="ctr">
                <a:lnSpc>
                  <a:spcPct val="70000"/>
                </a:lnSpc>
                <a:spcBef>
                  <a:spcPts val="0"/>
                </a:spcBef>
                <a:spcAft>
                  <a:spcPts val="0"/>
                </a:spcAft>
                <a:buClr>
                  <a:srgbClr val="000000"/>
                </a:buClr>
                <a:buSzPts val="12000"/>
                <a:buFont typeface="Nerko One"/>
                <a:buNone/>
              </a:pPr>
              <a:r>
                <a:rPr b="0" i="0" lang="vi-VN" sz="9600" u="none" cap="none" strike="noStrike">
                  <a:solidFill>
                    <a:srgbClr val="000000"/>
                  </a:solidFill>
                  <a:latin typeface="Lato"/>
                  <a:ea typeface="Lato"/>
                  <a:cs typeface="Lato"/>
                  <a:sym typeface="Lato"/>
                </a:rPr>
                <a:t>03</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3.1. Data Structure and Workflow</a:t>
            </a:r>
            <a:endParaRPr/>
          </a:p>
        </p:txBody>
      </p:sp>
      <p:sp>
        <p:nvSpPr>
          <p:cNvPr id="185" name="Google Shape;185;p25"/>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86" name="Google Shape;186;p25"/>
          <p:cNvSpPr txBox="1"/>
          <p:nvPr/>
        </p:nvSpPr>
        <p:spPr>
          <a:xfrm>
            <a:off x="6670629" y="994248"/>
            <a:ext cx="5521751" cy="5093189"/>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t/>
            </a:r>
            <a:endParaRPr sz="2200">
              <a:solidFill>
                <a:schemeClr val="dk1"/>
              </a:solidFill>
              <a:latin typeface="Lato"/>
              <a:ea typeface="Lato"/>
              <a:cs typeface="Lato"/>
              <a:sym typeface="Lato"/>
            </a:endParaRPr>
          </a:p>
          <a:p>
            <a:pPr indent="-285750" lvl="0" marL="285750" marR="0" rtl="0" algn="l">
              <a:spcBef>
                <a:spcPts val="1200"/>
              </a:spcBef>
              <a:spcAft>
                <a:spcPts val="0"/>
              </a:spcAft>
              <a:buClr>
                <a:schemeClr val="dk1"/>
              </a:buClr>
              <a:buSzPts val="1600"/>
              <a:buFont typeface="Arial"/>
              <a:buChar char="•"/>
            </a:pPr>
            <a:r>
              <a:rPr lang="vi-VN" sz="2200">
                <a:solidFill>
                  <a:schemeClr val="dk1"/>
                </a:solidFill>
                <a:latin typeface="Lato"/>
                <a:ea typeface="Lato"/>
                <a:cs typeface="Lato"/>
                <a:sym typeface="Lato"/>
              </a:rPr>
              <a:t>Trackbar Initialization</a:t>
            </a:r>
            <a:endParaRPr sz="2200">
              <a:solidFill>
                <a:schemeClr val="dk1"/>
              </a:solidFill>
              <a:latin typeface="Lato"/>
              <a:ea typeface="Lato"/>
              <a:cs typeface="Lato"/>
              <a:sym typeface="Lato"/>
            </a:endParaRPr>
          </a:p>
          <a:p>
            <a:pPr indent="-285750" lvl="0" marL="285750" marR="0" rtl="0" algn="l">
              <a:spcBef>
                <a:spcPts val="1200"/>
              </a:spcBef>
              <a:spcAft>
                <a:spcPts val="0"/>
              </a:spcAft>
              <a:buClr>
                <a:schemeClr val="dk1"/>
              </a:buClr>
              <a:buSzPts val="1600"/>
              <a:buFont typeface="Arial"/>
              <a:buChar char="•"/>
            </a:pPr>
            <a:r>
              <a:rPr lang="vi-VN" sz="2200">
                <a:solidFill>
                  <a:schemeClr val="dk1"/>
                </a:solidFill>
                <a:latin typeface="Lato"/>
                <a:ea typeface="Lato"/>
                <a:cs typeface="Lato"/>
                <a:sym typeface="Lato"/>
              </a:rPr>
              <a:t>Video Capture</a:t>
            </a:r>
            <a:endParaRPr sz="2200">
              <a:solidFill>
                <a:schemeClr val="dk1"/>
              </a:solidFill>
              <a:latin typeface="Arial"/>
              <a:ea typeface="Arial"/>
              <a:cs typeface="Arial"/>
              <a:sym typeface="Arial"/>
            </a:endParaRPr>
          </a:p>
          <a:p>
            <a:pPr indent="-285750" lvl="0" marL="285750" marR="0" rtl="0" algn="l">
              <a:spcBef>
                <a:spcPts val="1200"/>
              </a:spcBef>
              <a:spcAft>
                <a:spcPts val="0"/>
              </a:spcAft>
              <a:buClr>
                <a:schemeClr val="dk1"/>
              </a:buClr>
              <a:buSzPts val="1600"/>
              <a:buFont typeface="Arial"/>
              <a:buChar char="•"/>
            </a:pPr>
            <a:r>
              <a:rPr lang="vi-VN" sz="2200">
                <a:solidFill>
                  <a:schemeClr val="dk1"/>
                </a:solidFill>
                <a:latin typeface="Lato"/>
                <a:ea typeface="Lato"/>
                <a:cs typeface="Lato"/>
                <a:sym typeface="Lato"/>
              </a:rPr>
              <a:t>Facial Landmark Detection</a:t>
            </a:r>
            <a:endParaRPr sz="2200">
              <a:solidFill>
                <a:schemeClr val="dk1"/>
              </a:solidFill>
              <a:latin typeface="Lato"/>
              <a:ea typeface="Lato"/>
              <a:cs typeface="Lato"/>
              <a:sym typeface="Lato"/>
            </a:endParaRPr>
          </a:p>
          <a:p>
            <a:pPr indent="-285750" lvl="0" marL="285750" marR="0" rtl="0" algn="l">
              <a:spcBef>
                <a:spcPts val="1200"/>
              </a:spcBef>
              <a:spcAft>
                <a:spcPts val="0"/>
              </a:spcAft>
              <a:buClr>
                <a:schemeClr val="dk1"/>
              </a:buClr>
              <a:buSzPts val="1600"/>
              <a:buFont typeface="Arial"/>
              <a:buChar char="•"/>
            </a:pPr>
            <a:r>
              <a:rPr lang="vi-VN" sz="2200">
                <a:solidFill>
                  <a:schemeClr val="dk1"/>
                </a:solidFill>
                <a:latin typeface="Lato"/>
                <a:ea typeface="Lato"/>
                <a:cs typeface="Lato"/>
                <a:sym typeface="Lato"/>
              </a:rPr>
              <a:t>Effect Application</a:t>
            </a:r>
            <a:endParaRPr/>
          </a:p>
          <a:p>
            <a:pPr indent="-285750" lvl="0" marL="285750" marR="0" rtl="0" algn="l">
              <a:spcBef>
                <a:spcPts val="1200"/>
              </a:spcBef>
              <a:spcAft>
                <a:spcPts val="0"/>
              </a:spcAft>
              <a:buClr>
                <a:schemeClr val="dk1"/>
              </a:buClr>
              <a:buSzPts val="1600"/>
              <a:buFont typeface="Arial"/>
              <a:buChar char="•"/>
            </a:pPr>
            <a:r>
              <a:rPr lang="vi-VN" sz="2200">
                <a:solidFill>
                  <a:schemeClr val="dk1"/>
                </a:solidFill>
                <a:latin typeface="Lato"/>
                <a:ea typeface="Lato"/>
                <a:cs typeface="Lato"/>
                <a:sym typeface="Lato"/>
              </a:rPr>
              <a:t>Interactive Controls</a:t>
            </a:r>
            <a:endParaRPr sz="2200">
              <a:solidFill>
                <a:schemeClr val="dk1"/>
              </a:solidFill>
              <a:latin typeface="Lato"/>
              <a:ea typeface="Lato"/>
              <a:cs typeface="Lato"/>
              <a:sym typeface="Lato"/>
            </a:endParaRPr>
          </a:p>
          <a:p>
            <a:pPr indent="-457200" lvl="1" marL="1371600" marR="0" rtl="0" algn="l">
              <a:spcBef>
                <a:spcPts val="1200"/>
              </a:spcBef>
              <a:spcAft>
                <a:spcPts val="0"/>
              </a:spcAft>
              <a:buClr>
                <a:schemeClr val="dk1"/>
              </a:buClr>
              <a:buSzPts val="1600"/>
              <a:buFont typeface="Calibri"/>
              <a:buChar char="-"/>
            </a:pPr>
            <a:r>
              <a:rPr b="0" i="0" lang="vi-VN" sz="2200" u="none" cap="none" strike="noStrike">
                <a:solidFill>
                  <a:schemeClr val="dk1"/>
                </a:solidFill>
                <a:latin typeface="Lato"/>
                <a:ea typeface="Lato"/>
                <a:cs typeface="Lato"/>
                <a:sym typeface="Lato"/>
              </a:rPr>
              <a:t>Buttons.</a:t>
            </a:r>
            <a:endParaRPr b="0" i="0" sz="2200" u="none" cap="none" strike="noStrike">
              <a:solidFill>
                <a:schemeClr val="dk1"/>
              </a:solidFill>
              <a:latin typeface="Coming Soon"/>
              <a:ea typeface="Coming Soon"/>
              <a:cs typeface="Coming Soon"/>
              <a:sym typeface="Coming Soon"/>
            </a:endParaRPr>
          </a:p>
          <a:p>
            <a:pPr indent="-285750" lvl="1" marL="1200150" marR="0" rtl="0" algn="l">
              <a:spcBef>
                <a:spcPts val="0"/>
              </a:spcBef>
              <a:spcAft>
                <a:spcPts val="0"/>
              </a:spcAft>
              <a:buClr>
                <a:schemeClr val="dk1"/>
              </a:buClr>
              <a:buSzPts val="1600"/>
              <a:buFont typeface="Calibri"/>
              <a:buChar char="-"/>
            </a:pPr>
            <a:r>
              <a:rPr b="0" i="0" lang="vi-VN" sz="2200" u="none" cap="none" strike="noStrike">
                <a:solidFill>
                  <a:schemeClr val="dk1"/>
                </a:solidFill>
                <a:latin typeface="Lato"/>
                <a:ea typeface="Lato"/>
                <a:cs typeface="Lato"/>
                <a:sym typeface="Lato"/>
              </a:rPr>
              <a:t>  Keyboard Shortcuts</a:t>
            </a:r>
            <a:endParaRPr b="0" i="0" sz="2200" u="none" cap="none" strike="noStrike">
              <a:solidFill>
                <a:schemeClr val="dk1"/>
              </a:solidFill>
              <a:latin typeface="Lato"/>
              <a:ea typeface="Lato"/>
              <a:cs typeface="Lato"/>
              <a:sym typeface="Lato"/>
            </a:endParaRPr>
          </a:p>
          <a:p>
            <a:pPr indent="-285750" lvl="0" marL="285750" marR="0" rtl="0" algn="l">
              <a:spcBef>
                <a:spcPts val="0"/>
              </a:spcBef>
              <a:spcAft>
                <a:spcPts val="0"/>
              </a:spcAft>
              <a:buClr>
                <a:schemeClr val="dk1"/>
              </a:buClr>
              <a:buSzPts val="1600"/>
              <a:buFont typeface="Arial"/>
              <a:buChar char="•"/>
            </a:pPr>
            <a:r>
              <a:rPr lang="vi-VN" sz="2200">
                <a:solidFill>
                  <a:schemeClr val="dk1"/>
                </a:solidFill>
                <a:latin typeface="Lato"/>
                <a:ea typeface="Lato"/>
                <a:cs typeface="Lato"/>
                <a:sym typeface="Lato"/>
              </a:rPr>
              <a:t>Image Capture</a:t>
            </a:r>
            <a:endParaRPr/>
          </a:p>
          <a:p>
            <a:pPr indent="-285750" lvl="0" marL="285750" marR="0" rtl="0" algn="l">
              <a:spcBef>
                <a:spcPts val="1200"/>
              </a:spcBef>
              <a:spcAft>
                <a:spcPts val="0"/>
              </a:spcAft>
              <a:buClr>
                <a:schemeClr val="dk1"/>
              </a:buClr>
              <a:buSzPts val="1600"/>
              <a:buFont typeface="Arial"/>
              <a:buChar char="•"/>
            </a:pPr>
            <a:r>
              <a:rPr lang="vi-VN" sz="2200">
                <a:solidFill>
                  <a:schemeClr val="dk1"/>
                </a:solidFill>
                <a:latin typeface="Lato"/>
                <a:ea typeface="Lato"/>
                <a:cs typeface="Lato"/>
                <a:sym typeface="Lato"/>
              </a:rPr>
              <a:t>Real-Time Display</a:t>
            </a:r>
            <a:endParaRPr sz="2200">
              <a:solidFill>
                <a:schemeClr val="dk1"/>
              </a:solidFill>
              <a:latin typeface="Lato"/>
              <a:ea typeface="Lato"/>
              <a:cs typeface="Lato"/>
              <a:sym typeface="Lato"/>
            </a:endParaRPr>
          </a:p>
          <a:p>
            <a:pPr indent="-285750" lvl="0" marL="285750" marR="0" rtl="0" algn="l">
              <a:spcBef>
                <a:spcPts val="1200"/>
              </a:spcBef>
              <a:spcAft>
                <a:spcPts val="0"/>
              </a:spcAft>
              <a:buClr>
                <a:schemeClr val="dk1"/>
              </a:buClr>
              <a:buSzPts val="1600"/>
              <a:buFont typeface="Arial"/>
              <a:buChar char="•"/>
            </a:pPr>
            <a:r>
              <a:rPr lang="vi-VN" sz="2200">
                <a:solidFill>
                  <a:schemeClr val="dk1"/>
                </a:solidFill>
                <a:latin typeface="Lato"/>
                <a:ea typeface="Lato"/>
                <a:cs typeface="Lato"/>
                <a:sym typeface="Lato"/>
              </a:rPr>
              <a:t>Exit:</a:t>
            </a:r>
            <a:endParaRPr sz="2200">
              <a:solidFill>
                <a:schemeClr val="dk1"/>
              </a:solidFill>
              <a:latin typeface="Arial"/>
              <a:ea typeface="Arial"/>
              <a:cs typeface="Arial"/>
              <a:sym typeface="Arial"/>
            </a:endParaRPr>
          </a:p>
          <a:p>
            <a:pPr indent="0" lvl="1" marL="914400" marR="0" rtl="0" algn="l">
              <a:spcBef>
                <a:spcPts val="1200"/>
              </a:spcBef>
              <a:spcAft>
                <a:spcPts val="0"/>
              </a:spcAft>
              <a:buClr>
                <a:schemeClr val="dk1"/>
              </a:buClr>
              <a:buSzPts val="1600"/>
              <a:buFont typeface="Coming Soon"/>
              <a:buNone/>
            </a:pPr>
            <a:r>
              <a:t/>
            </a:r>
            <a:endParaRPr b="0" i="0" sz="2200" u="none" cap="none" strike="noStrike">
              <a:solidFill>
                <a:schemeClr val="dk1"/>
              </a:solidFill>
              <a:latin typeface="Lato"/>
              <a:ea typeface="Lato"/>
              <a:cs typeface="Lato"/>
              <a:sym typeface="Lato"/>
            </a:endParaRPr>
          </a:p>
          <a:p>
            <a:pPr indent="-330200" lvl="1" marL="914400" marR="0" rtl="0" algn="l">
              <a:spcBef>
                <a:spcPts val="0"/>
              </a:spcBef>
              <a:spcAft>
                <a:spcPts val="0"/>
              </a:spcAft>
              <a:buClr>
                <a:schemeClr val="dk1"/>
              </a:buClr>
              <a:buSzPts val="1600"/>
              <a:buFont typeface="Coming Soon"/>
              <a:buNone/>
            </a:pPr>
            <a:r>
              <a:t/>
            </a:r>
            <a:endParaRPr b="0" i="0" sz="2200" u="none" cap="none" strike="noStrike">
              <a:solidFill>
                <a:schemeClr val="dk1"/>
              </a:solidFill>
              <a:latin typeface="Lato"/>
              <a:ea typeface="Lato"/>
              <a:cs typeface="Lato"/>
              <a:sym typeface="Lato"/>
            </a:endParaRPr>
          </a:p>
          <a:p>
            <a:pPr indent="0" lvl="0" marL="0" marR="0" rtl="0" algn="l">
              <a:spcBef>
                <a:spcPts val="0"/>
              </a:spcBef>
              <a:spcAft>
                <a:spcPts val="1200"/>
              </a:spcAft>
              <a:buClr>
                <a:schemeClr val="dk1"/>
              </a:buClr>
              <a:buSzPts val="1600"/>
              <a:buFont typeface="Coming Soon"/>
              <a:buNone/>
            </a:pPr>
            <a:r>
              <a:t/>
            </a:r>
            <a:endParaRPr sz="2200">
              <a:solidFill>
                <a:schemeClr val="dk1"/>
              </a:solidFill>
              <a:latin typeface="Lato"/>
              <a:ea typeface="Lato"/>
              <a:cs typeface="Lato"/>
              <a:sym typeface="Lato"/>
            </a:endParaRPr>
          </a:p>
        </p:txBody>
      </p:sp>
      <p:pic>
        <p:nvPicPr>
          <p:cNvPr descr="Ảnh có chứa văn bản, ảnh chụp màn hình&#10;&#10;Mô tả được tự động tạo" id="187" name="Google Shape;187;p25"/>
          <p:cNvPicPr preferRelativeResize="0"/>
          <p:nvPr/>
        </p:nvPicPr>
        <p:blipFill rotWithShape="1">
          <a:blip r:embed="rId3">
            <a:alphaModFix/>
          </a:blip>
          <a:srcRect b="-156" l="12919" r="32200" t="9961"/>
          <a:stretch/>
        </p:blipFill>
        <p:spPr>
          <a:xfrm>
            <a:off x="1180273" y="1143000"/>
            <a:ext cx="4679556" cy="47985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3.2.1. Face Detection and Landmark Detection</a:t>
            </a:r>
            <a:endParaRPr/>
          </a:p>
        </p:txBody>
      </p:sp>
      <p:sp>
        <p:nvSpPr>
          <p:cNvPr id="193" name="Google Shape;193;p26"/>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94" name="Google Shape;194;p26"/>
          <p:cNvSpPr txBox="1"/>
          <p:nvPr/>
        </p:nvSpPr>
        <p:spPr>
          <a:xfrm>
            <a:off x="335004" y="870451"/>
            <a:ext cx="6666039" cy="2733735"/>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t/>
            </a:r>
            <a:endParaRPr b="1" sz="2400">
              <a:solidFill>
                <a:schemeClr val="dk1"/>
              </a:solidFill>
              <a:latin typeface="Arial"/>
              <a:ea typeface="Arial"/>
              <a:cs typeface="Arial"/>
              <a:sym typeface="Arial"/>
            </a:endParaRPr>
          </a:p>
          <a:p>
            <a:pPr indent="-285750" lvl="0" marL="285750" marR="0" rtl="0" algn="l">
              <a:spcBef>
                <a:spcPts val="1200"/>
              </a:spcBef>
              <a:spcAft>
                <a:spcPts val="0"/>
              </a:spcAft>
              <a:buClr>
                <a:schemeClr val="dk1"/>
              </a:buClr>
              <a:buSzPts val="1600"/>
              <a:buFont typeface="Arial"/>
              <a:buChar char="•"/>
            </a:pPr>
            <a:r>
              <a:rPr b="1" lang="vi-VN" sz="2400">
                <a:solidFill>
                  <a:schemeClr val="dk1"/>
                </a:solidFill>
                <a:latin typeface="Arial"/>
                <a:ea typeface="Arial"/>
                <a:cs typeface="Arial"/>
                <a:sym typeface="Arial"/>
              </a:rPr>
              <a:t>Face Detection:</a:t>
            </a:r>
            <a:r>
              <a:rPr lang="vi-VN" sz="2400">
                <a:solidFill>
                  <a:schemeClr val="dk1"/>
                </a:solidFill>
                <a:latin typeface="Arial"/>
                <a:ea typeface="Arial"/>
                <a:cs typeface="Arial"/>
                <a:sym typeface="Arial"/>
              </a:rPr>
              <a:t> Uses HOG (Histogram of Oriented Gradients) and SVM to identify faces by analyzing gradient directions across image regions.</a:t>
            </a:r>
            <a:endParaRPr sz="2400">
              <a:solidFill>
                <a:schemeClr val="dk1"/>
              </a:solidFill>
              <a:latin typeface="Arial"/>
              <a:ea typeface="Arial"/>
              <a:cs typeface="Arial"/>
              <a:sym typeface="Arial"/>
            </a:endParaRPr>
          </a:p>
          <a:p>
            <a:pPr indent="-285750" lvl="0" marL="285750" marR="0" rtl="0" algn="l">
              <a:spcBef>
                <a:spcPts val="1200"/>
              </a:spcBef>
              <a:spcAft>
                <a:spcPts val="0"/>
              </a:spcAft>
              <a:buClr>
                <a:schemeClr val="dk1"/>
              </a:buClr>
              <a:buSzPts val="1600"/>
              <a:buFont typeface="Arial"/>
              <a:buChar char="•"/>
            </a:pPr>
            <a:r>
              <a:rPr b="1" lang="vi-VN" sz="2400">
                <a:solidFill>
                  <a:schemeClr val="dk1"/>
                </a:solidFill>
                <a:latin typeface="Arial"/>
                <a:ea typeface="Arial"/>
                <a:cs typeface="Arial"/>
                <a:sym typeface="Arial"/>
              </a:rPr>
              <a:t>Landmark Detection:</a:t>
            </a:r>
            <a:r>
              <a:rPr lang="vi-VN" sz="2400">
                <a:solidFill>
                  <a:schemeClr val="dk1"/>
                </a:solidFill>
                <a:latin typeface="Arial"/>
                <a:ea typeface="Arial"/>
                <a:cs typeface="Arial"/>
                <a:sym typeface="Arial"/>
              </a:rPr>
              <a:t> Employs Dlib's 68-point model, trained on ensemble regression trees, to precisely locate facial features.</a:t>
            </a:r>
            <a:endParaRPr sz="2400">
              <a:solidFill>
                <a:schemeClr val="dk1"/>
              </a:solidFill>
              <a:latin typeface="Arial"/>
              <a:ea typeface="Arial"/>
              <a:cs typeface="Arial"/>
              <a:sym typeface="Arial"/>
            </a:endParaRPr>
          </a:p>
          <a:p>
            <a:pPr indent="0" lvl="0" marL="0" marR="0" rtl="0" algn="l">
              <a:spcBef>
                <a:spcPts val="1200"/>
              </a:spcBef>
              <a:spcAft>
                <a:spcPts val="1200"/>
              </a:spcAft>
              <a:buClr>
                <a:schemeClr val="dk1"/>
              </a:buClr>
              <a:buSzPts val="1600"/>
              <a:buFont typeface="Coming Soon"/>
              <a:buNone/>
            </a:pPr>
            <a:r>
              <a:t/>
            </a:r>
            <a:endParaRPr b="1" sz="2400">
              <a:solidFill>
                <a:schemeClr val="dk1"/>
              </a:solidFill>
              <a:latin typeface="Lato"/>
              <a:ea typeface="Lato"/>
              <a:cs typeface="Lato"/>
              <a:sym typeface="Lato"/>
            </a:endParaRPr>
          </a:p>
        </p:txBody>
      </p:sp>
      <p:pic>
        <p:nvPicPr>
          <p:cNvPr descr="Ảnh có chứa văn bản, ảnh chụp màn hình&#10;&#10;Mô tả được tự động tạo" id="195" name="Google Shape;195;p26"/>
          <p:cNvPicPr preferRelativeResize="0"/>
          <p:nvPr/>
        </p:nvPicPr>
        <p:blipFill rotWithShape="1">
          <a:blip r:embed="rId3">
            <a:alphaModFix/>
          </a:blip>
          <a:srcRect b="72704" l="14882" r="44488" t="18241"/>
          <a:stretch/>
        </p:blipFill>
        <p:spPr>
          <a:xfrm>
            <a:off x="712667" y="5085193"/>
            <a:ext cx="6424729" cy="870529"/>
          </a:xfrm>
          <a:prstGeom prst="rect">
            <a:avLst/>
          </a:prstGeom>
          <a:noFill/>
          <a:ln>
            <a:noFill/>
          </a:ln>
        </p:spPr>
      </p:pic>
      <p:pic>
        <p:nvPicPr>
          <p:cNvPr id="196" name="Google Shape;196;p26"/>
          <p:cNvPicPr preferRelativeResize="0"/>
          <p:nvPr/>
        </p:nvPicPr>
        <p:blipFill rotWithShape="1">
          <a:blip r:embed="rId4">
            <a:alphaModFix/>
          </a:blip>
          <a:srcRect b="98" l="0" r="5069" t="0"/>
          <a:stretch/>
        </p:blipFill>
        <p:spPr>
          <a:xfrm>
            <a:off x="7131707" y="1247215"/>
            <a:ext cx="4731543" cy="47097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3.2.2. Fisheye Effect for Eyes</a:t>
            </a:r>
            <a:endParaRPr/>
          </a:p>
        </p:txBody>
      </p:sp>
      <p:sp>
        <p:nvSpPr>
          <p:cNvPr id="202" name="Google Shape;202;p27"/>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03" name="Google Shape;203;p27"/>
          <p:cNvSpPr txBox="1"/>
          <p:nvPr/>
        </p:nvSpPr>
        <p:spPr>
          <a:xfrm>
            <a:off x="338736" y="1589764"/>
            <a:ext cx="10209521" cy="663082"/>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1200"/>
              </a:spcAft>
              <a:buClr>
                <a:schemeClr val="dk1"/>
              </a:buClr>
              <a:buSzPts val="1600"/>
              <a:buFont typeface="Coming Soon"/>
              <a:buNone/>
            </a:pPr>
            <a:r>
              <a:t/>
            </a:r>
            <a:endParaRPr sz="2800">
              <a:solidFill>
                <a:schemeClr val="dk1"/>
              </a:solidFill>
              <a:latin typeface="Lato"/>
              <a:ea typeface="Lato"/>
              <a:cs typeface="Lato"/>
              <a:sym typeface="Lato"/>
            </a:endParaRPr>
          </a:p>
        </p:txBody>
      </p:sp>
      <p:sp>
        <p:nvSpPr>
          <p:cNvPr id="204" name="Google Shape;204;p27"/>
          <p:cNvSpPr txBox="1"/>
          <p:nvPr/>
        </p:nvSpPr>
        <p:spPr>
          <a:xfrm>
            <a:off x="726687" y="838423"/>
            <a:ext cx="5562612" cy="4775397"/>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t/>
            </a:r>
            <a:endParaRPr b="1" sz="2000">
              <a:solidFill>
                <a:schemeClr val="dk1"/>
              </a:solidFill>
              <a:latin typeface="Lato"/>
              <a:ea typeface="Lato"/>
              <a:cs typeface="Lato"/>
              <a:sym typeface="Lato"/>
            </a:endParaRPr>
          </a:p>
          <a:p>
            <a:pPr indent="-285750" lvl="0" marL="285750" marR="0" rtl="0" algn="l">
              <a:spcBef>
                <a:spcPts val="1200"/>
              </a:spcBef>
              <a:spcAft>
                <a:spcPts val="0"/>
              </a:spcAft>
              <a:buClr>
                <a:schemeClr val="dk1"/>
              </a:buClr>
              <a:buSzPts val="1600"/>
              <a:buFont typeface="Arial"/>
              <a:buChar char="•"/>
            </a:pPr>
            <a:r>
              <a:rPr b="1" lang="vi-VN" sz="2000">
                <a:solidFill>
                  <a:schemeClr val="dk1"/>
                </a:solidFill>
                <a:latin typeface="Lato"/>
                <a:ea typeface="Lato"/>
                <a:cs typeface="Lato"/>
                <a:sym typeface="Lato"/>
              </a:rPr>
              <a:t>ROI (Region of Interest):</a:t>
            </a:r>
            <a:r>
              <a:rPr lang="vi-VN" sz="2000">
                <a:solidFill>
                  <a:schemeClr val="dk1"/>
                </a:solidFill>
                <a:latin typeface="Lato"/>
                <a:ea typeface="Lato"/>
                <a:cs typeface="Lato"/>
                <a:sym typeface="Lato"/>
              </a:rPr>
              <a:t> Eye regions are extracted using landmarks (37–41 for left eye, 43–47 for right eye), extended for effect application.</a:t>
            </a:r>
            <a:endParaRPr/>
          </a:p>
          <a:p>
            <a:pPr indent="-285750" lvl="0" marL="285750" marR="0" rtl="0" algn="l">
              <a:spcBef>
                <a:spcPts val="1200"/>
              </a:spcBef>
              <a:spcAft>
                <a:spcPts val="0"/>
              </a:spcAft>
              <a:buClr>
                <a:schemeClr val="dk1"/>
              </a:buClr>
              <a:buSzPts val="1600"/>
              <a:buFont typeface="Arial"/>
              <a:buChar char="•"/>
            </a:pPr>
            <a:r>
              <a:rPr b="1" lang="vi-VN" sz="2000">
                <a:solidFill>
                  <a:schemeClr val="dk1"/>
                </a:solidFill>
                <a:latin typeface="Lato"/>
                <a:ea typeface="Lato"/>
                <a:cs typeface="Lato"/>
                <a:sym typeface="Lato"/>
              </a:rPr>
              <a:t>Barrel Distortion:</a:t>
            </a:r>
            <a:r>
              <a:rPr lang="vi-VN" sz="2000">
                <a:solidFill>
                  <a:schemeClr val="dk1"/>
                </a:solidFill>
                <a:latin typeface="Lato"/>
                <a:ea typeface="Lato"/>
                <a:cs typeface="Lato"/>
                <a:sym typeface="Lato"/>
              </a:rPr>
              <a:t> Pixels are distorted radially</a:t>
            </a:r>
            <a:endParaRPr/>
          </a:p>
          <a:p>
            <a:pPr indent="-285750" lvl="0" marL="285750" marR="0" rtl="0" algn="l">
              <a:spcBef>
                <a:spcPts val="1200"/>
              </a:spcBef>
              <a:spcAft>
                <a:spcPts val="0"/>
              </a:spcAft>
              <a:buClr>
                <a:schemeClr val="dk1"/>
              </a:buClr>
              <a:buSzPts val="1600"/>
              <a:buFont typeface="Arial"/>
              <a:buChar char="•"/>
            </a:pPr>
            <a:r>
              <a:rPr b="1" lang="vi-VN" sz="2000">
                <a:solidFill>
                  <a:schemeClr val="dk1"/>
                </a:solidFill>
                <a:latin typeface="Lato"/>
                <a:ea typeface="Lato"/>
                <a:cs typeface="Lato"/>
                <a:sym typeface="Lato"/>
              </a:rPr>
              <a:t>Remapping:</a:t>
            </a:r>
            <a:r>
              <a:rPr lang="vi-VN" sz="2000">
                <a:solidFill>
                  <a:schemeClr val="dk1"/>
                </a:solidFill>
                <a:latin typeface="Lato"/>
                <a:ea typeface="Lato"/>
                <a:cs typeface="Lato"/>
                <a:sym typeface="Lato"/>
              </a:rPr>
              <a:t> New pixel positions are calculated and scaled back to the original image.</a:t>
            </a:r>
            <a:endParaRPr/>
          </a:p>
          <a:p>
            <a:pPr indent="-285750" lvl="0" marL="285750" marR="0" rtl="0" algn="l">
              <a:spcBef>
                <a:spcPts val="1200"/>
              </a:spcBef>
              <a:spcAft>
                <a:spcPts val="0"/>
              </a:spcAft>
              <a:buClr>
                <a:schemeClr val="dk1"/>
              </a:buClr>
              <a:buSzPts val="1600"/>
              <a:buFont typeface="Arial"/>
              <a:buChar char="•"/>
            </a:pPr>
            <a:r>
              <a:rPr b="1" lang="vi-VN" sz="2000">
                <a:solidFill>
                  <a:schemeClr val="dk1"/>
                </a:solidFill>
                <a:latin typeface="Lato"/>
                <a:ea typeface="Lato"/>
                <a:cs typeface="Lato"/>
                <a:sym typeface="Lato"/>
              </a:rPr>
              <a:t>Application:</a:t>
            </a:r>
            <a:r>
              <a:rPr lang="vi-VN" sz="2000">
                <a:solidFill>
                  <a:schemeClr val="dk1"/>
                </a:solidFill>
                <a:latin typeface="Lato"/>
                <a:ea typeface="Lato"/>
                <a:cs typeface="Lato"/>
                <a:sym typeface="Lato"/>
              </a:rPr>
              <a:t> Distortion applied independently to both eyes, blending seamlessly into the face.</a:t>
            </a:r>
            <a:endParaRPr/>
          </a:p>
          <a:p>
            <a:pPr indent="-285750" lvl="0" marL="285750" marR="0" rtl="0" algn="l">
              <a:spcBef>
                <a:spcPts val="1200"/>
              </a:spcBef>
              <a:spcAft>
                <a:spcPts val="0"/>
              </a:spcAft>
              <a:buClr>
                <a:schemeClr val="dk1"/>
              </a:buClr>
              <a:buSzPts val="1600"/>
              <a:buFont typeface="Arial"/>
              <a:buChar char="•"/>
            </a:pPr>
            <a:r>
              <a:rPr b="1" lang="vi-VN" sz="2000">
                <a:solidFill>
                  <a:schemeClr val="dk1"/>
                </a:solidFill>
                <a:latin typeface="Lato"/>
                <a:ea typeface="Lato"/>
                <a:cs typeface="Lato"/>
                <a:sym typeface="Lato"/>
              </a:rPr>
              <a:t>Output:</a:t>
            </a:r>
            <a:r>
              <a:rPr lang="vi-VN" sz="2000">
                <a:solidFill>
                  <a:schemeClr val="dk1"/>
                </a:solidFill>
                <a:latin typeface="Lato"/>
                <a:ea typeface="Lato"/>
                <a:cs typeface="Lato"/>
                <a:sym typeface="Lato"/>
              </a:rPr>
              <a:t> Stylized bulging eyes with preserved facial features.</a:t>
            </a:r>
            <a:endParaRPr/>
          </a:p>
          <a:p>
            <a:pPr indent="0" lvl="0" marL="0" marR="0" rtl="0" algn="l">
              <a:spcBef>
                <a:spcPts val="1200"/>
              </a:spcBef>
              <a:spcAft>
                <a:spcPts val="1200"/>
              </a:spcAft>
              <a:buClr>
                <a:schemeClr val="dk1"/>
              </a:buClr>
              <a:buSzPts val="1600"/>
              <a:buFont typeface="Coming Soon"/>
              <a:buNone/>
            </a:pPr>
            <a:r>
              <a:t/>
            </a:r>
            <a:endParaRPr b="1" sz="2000">
              <a:solidFill>
                <a:schemeClr val="dk1"/>
              </a:solidFill>
              <a:latin typeface="Lato"/>
              <a:ea typeface="Lato"/>
              <a:cs typeface="Lato"/>
              <a:sym typeface="Lato"/>
            </a:endParaRPr>
          </a:p>
        </p:txBody>
      </p:sp>
      <p:pic>
        <p:nvPicPr>
          <p:cNvPr descr="Ảnh có chứa văn bản, ảnh chụp màn hình&#10;&#10;Mô tả được tự động tạo" id="205" name="Google Shape;205;p27"/>
          <p:cNvPicPr preferRelativeResize="0"/>
          <p:nvPr/>
        </p:nvPicPr>
        <p:blipFill rotWithShape="1">
          <a:blip r:embed="rId3">
            <a:alphaModFix/>
          </a:blip>
          <a:srcRect b="40557" l="16627" r="45923" t="15203"/>
          <a:stretch/>
        </p:blipFill>
        <p:spPr>
          <a:xfrm>
            <a:off x="6564947" y="1490869"/>
            <a:ext cx="4928490" cy="3880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3.2.3. Skin Smoothing Algorithm</a:t>
            </a:r>
            <a:endParaRPr/>
          </a:p>
        </p:txBody>
      </p:sp>
      <p:sp>
        <p:nvSpPr>
          <p:cNvPr id="211" name="Google Shape;211;p28"/>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12" name="Google Shape;212;p28"/>
          <p:cNvSpPr txBox="1"/>
          <p:nvPr/>
        </p:nvSpPr>
        <p:spPr>
          <a:xfrm>
            <a:off x="338736" y="1589764"/>
            <a:ext cx="10209521" cy="663082"/>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1200"/>
              </a:spcAft>
              <a:buClr>
                <a:schemeClr val="dk1"/>
              </a:buClr>
              <a:buSzPts val="1600"/>
              <a:buFont typeface="Coming Soon"/>
              <a:buNone/>
            </a:pPr>
            <a:r>
              <a:t/>
            </a:r>
            <a:endParaRPr sz="2800">
              <a:solidFill>
                <a:schemeClr val="dk1"/>
              </a:solidFill>
              <a:latin typeface="Lato"/>
              <a:ea typeface="Lato"/>
              <a:cs typeface="Lato"/>
              <a:sym typeface="Lato"/>
            </a:endParaRPr>
          </a:p>
        </p:txBody>
      </p:sp>
      <p:sp>
        <p:nvSpPr>
          <p:cNvPr id="213" name="Google Shape;213;p28"/>
          <p:cNvSpPr txBox="1"/>
          <p:nvPr/>
        </p:nvSpPr>
        <p:spPr>
          <a:xfrm>
            <a:off x="1617067" y="730751"/>
            <a:ext cx="9525839" cy="468843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t/>
            </a:r>
            <a:endParaRPr b="1" sz="2100">
              <a:solidFill>
                <a:schemeClr val="dk1"/>
              </a:solidFill>
              <a:latin typeface="Arial"/>
              <a:ea typeface="Arial"/>
              <a:cs typeface="Arial"/>
              <a:sym typeface="Arial"/>
            </a:endParaRPr>
          </a:p>
          <a:p>
            <a:pPr indent="-285750" lvl="0" marL="285750" marR="0" rtl="0" algn="l">
              <a:spcBef>
                <a:spcPts val="1200"/>
              </a:spcBef>
              <a:spcAft>
                <a:spcPts val="0"/>
              </a:spcAft>
              <a:buClr>
                <a:schemeClr val="dk1"/>
              </a:buClr>
              <a:buSzPts val="1600"/>
              <a:buFont typeface="Arial"/>
              <a:buChar char="•"/>
            </a:pPr>
            <a:r>
              <a:rPr b="1" lang="vi-VN" sz="2100">
                <a:solidFill>
                  <a:schemeClr val="dk1"/>
                </a:solidFill>
                <a:latin typeface="Arial"/>
                <a:ea typeface="Arial"/>
                <a:cs typeface="Arial"/>
                <a:sym typeface="Arial"/>
              </a:rPr>
              <a:t>Masking:</a:t>
            </a:r>
            <a:r>
              <a:rPr lang="vi-VN" sz="2100">
                <a:solidFill>
                  <a:schemeClr val="dk1"/>
                </a:solidFill>
                <a:latin typeface="Arial"/>
                <a:ea typeface="Arial"/>
                <a:cs typeface="Arial"/>
                <a:sym typeface="Arial"/>
              </a:rPr>
              <a:t> Uses facial landmarks (0–16) to create a mask isolating the face.</a:t>
            </a:r>
            <a:endParaRPr sz="2100">
              <a:solidFill>
                <a:schemeClr val="dk1"/>
              </a:solidFill>
              <a:latin typeface="Arial"/>
              <a:ea typeface="Arial"/>
              <a:cs typeface="Arial"/>
              <a:sym typeface="Arial"/>
            </a:endParaRPr>
          </a:p>
          <a:p>
            <a:pPr indent="-285750" lvl="0" marL="285750" marR="0" rtl="0" algn="l">
              <a:spcBef>
                <a:spcPts val="1200"/>
              </a:spcBef>
              <a:spcAft>
                <a:spcPts val="0"/>
              </a:spcAft>
              <a:buClr>
                <a:schemeClr val="dk1"/>
              </a:buClr>
              <a:buSzPts val="1600"/>
              <a:buFont typeface="Arial"/>
              <a:buChar char="•"/>
            </a:pPr>
            <a:r>
              <a:rPr b="1" lang="vi-VN" sz="2100">
                <a:solidFill>
                  <a:schemeClr val="dk1"/>
                </a:solidFill>
                <a:latin typeface="Arial"/>
                <a:ea typeface="Arial"/>
                <a:cs typeface="Arial"/>
                <a:sym typeface="Arial"/>
              </a:rPr>
              <a:t>Bilateral Filtering:</a:t>
            </a:r>
            <a:r>
              <a:rPr lang="vi-VN" sz="2100">
                <a:solidFill>
                  <a:schemeClr val="dk1"/>
                </a:solidFill>
                <a:latin typeface="Arial"/>
                <a:ea typeface="Arial"/>
                <a:cs typeface="Arial"/>
                <a:sym typeface="Arial"/>
              </a:rPr>
              <a:t> Smooths textures while preserving edges.</a:t>
            </a:r>
            <a:endParaRPr sz="2100">
              <a:solidFill>
                <a:schemeClr val="dk1"/>
              </a:solidFill>
              <a:latin typeface="Arial"/>
              <a:ea typeface="Arial"/>
              <a:cs typeface="Arial"/>
              <a:sym typeface="Arial"/>
            </a:endParaRPr>
          </a:p>
          <a:p>
            <a:pPr indent="-285750" lvl="0" marL="285750" marR="0" rtl="0" algn="l">
              <a:spcBef>
                <a:spcPts val="1200"/>
              </a:spcBef>
              <a:spcAft>
                <a:spcPts val="0"/>
              </a:spcAft>
              <a:buClr>
                <a:schemeClr val="dk1"/>
              </a:buClr>
              <a:buSzPts val="1600"/>
              <a:buFont typeface="Arial"/>
              <a:buChar char="•"/>
            </a:pPr>
            <a:r>
              <a:rPr b="1" lang="vi-VN" sz="2100">
                <a:solidFill>
                  <a:schemeClr val="dk1"/>
                </a:solidFill>
                <a:latin typeface="Arial"/>
                <a:ea typeface="Arial"/>
                <a:cs typeface="Arial"/>
                <a:sym typeface="Arial"/>
              </a:rPr>
              <a:t>Application:</a:t>
            </a:r>
            <a:r>
              <a:rPr lang="vi-VN" sz="2100">
                <a:solidFill>
                  <a:schemeClr val="dk1"/>
                </a:solidFill>
                <a:latin typeface="Arial"/>
                <a:ea typeface="Arial"/>
                <a:cs typeface="Arial"/>
                <a:sym typeface="Arial"/>
              </a:rPr>
              <a:t> Combines the filtered face region with the unaltered background.</a:t>
            </a:r>
            <a:endParaRPr sz="2100">
              <a:solidFill>
                <a:schemeClr val="dk1"/>
              </a:solidFill>
              <a:latin typeface="Arial"/>
              <a:ea typeface="Arial"/>
              <a:cs typeface="Arial"/>
              <a:sym typeface="Arial"/>
            </a:endParaRPr>
          </a:p>
          <a:p>
            <a:pPr indent="-285750" lvl="0" marL="285750" marR="0" rtl="0" algn="l">
              <a:spcBef>
                <a:spcPts val="1200"/>
              </a:spcBef>
              <a:spcAft>
                <a:spcPts val="0"/>
              </a:spcAft>
              <a:buClr>
                <a:schemeClr val="dk1"/>
              </a:buClr>
              <a:buSzPts val="1600"/>
              <a:buFont typeface="Arial"/>
              <a:buChar char="•"/>
            </a:pPr>
            <a:r>
              <a:rPr b="1" lang="vi-VN" sz="2100">
                <a:solidFill>
                  <a:schemeClr val="dk1"/>
                </a:solidFill>
                <a:latin typeface="Arial"/>
                <a:ea typeface="Arial"/>
                <a:cs typeface="Arial"/>
                <a:sym typeface="Arial"/>
              </a:rPr>
              <a:t>Output:</a:t>
            </a:r>
            <a:r>
              <a:rPr lang="vi-VN" sz="2100">
                <a:solidFill>
                  <a:schemeClr val="dk1"/>
                </a:solidFill>
                <a:latin typeface="Arial"/>
                <a:ea typeface="Arial"/>
                <a:cs typeface="Arial"/>
                <a:sym typeface="Arial"/>
              </a:rPr>
              <a:t> Smooths facial textures while maintaining natural transitions.</a:t>
            </a:r>
            <a:endParaRPr sz="2100">
              <a:solidFill>
                <a:schemeClr val="dk1"/>
              </a:solidFill>
              <a:latin typeface="Arial"/>
              <a:ea typeface="Arial"/>
              <a:cs typeface="Arial"/>
              <a:sym typeface="Arial"/>
            </a:endParaRPr>
          </a:p>
          <a:p>
            <a:pPr indent="0" lvl="0" marL="0" marR="0" rtl="0" algn="l">
              <a:spcBef>
                <a:spcPts val="1200"/>
              </a:spcBef>
              <a:spcAft>
                <a:spcPts val="1200"/>
              </a:spcAft>
              <a:buClr>
                <a:schemeClr val="dk1"/>
              </a:buClr>
              <a:buSzPts val="1600"/>
              <a:buFont typeface="Coming Soon"/>
              <a:buNone/>
            </a:pPr>
            <a:r>
              <a:t/>
            </a:r>
            <a:endParaRPr b="1" sz="2100">
              <a:solidFill>
                <a:schemeClr val="dk1"/>
              </a:solidFill>
              <a:latin typeface="Lato"/>
              <a:ea typeface="Lato"/>
              <a:cs typeface="Lato"/>
              <a:sym typeface="Lato"/>
            </a:endParaRPr>
          </a:p>
        </p:txBody>
      </p:sp>
      <p:pic>
        <p:nvPicPr>
          <p:cNvPr descr="Ảnh có chứa văn bản, ảnh chụp màn hình&#10;&#10;Mô tả được tự động tạo" id="214" name="Google Shape;214;p28"/>
          <p:cNvPicPr preferRelativeResize="0"/>
          <p:nvPr/>
        </p:nvPicPr>
        <p:blipFill rotWithShape="1">
          <a:blip r:embed="rId3">
            <a:alphaModFix/>
          </a:blip>
          <a:srcRect b="61196" l="15217" r="35495" t="13587"/>
          <a:stretch/>
        </p:blipFill>
        <p:spPr>
          <a:xfrm>
            <a:off x="2401957" y="3598794"/>
            <a:ext cx="7150012" cy="22860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3.2.4. Eye Color Adjustment</a:t>
            </a:r>
            <a:endParaRPr>
              <a:latin typeface="Lato"/>
              <a:ea typeface="Lato"/>
              <a:cs typeface="Lato"/>
              <a:sym typeface="Lato"/>
            </a:endParaRPr>
          </a:p>
        </p:txBody>
      </p:sp>
      <p:sp>
        <p:nvSpPr>
          <p:cNvPr id="220" name="Google Shape;220;p29"/>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21" name="Google Shape;221;p29"/>
          <p:cNvSpPr txBox="1"/>
          <p:nvPr/>
        </p:nvSpPr>
        <p:spPr>
          <a:xfrm>
            <a:off x="338736" y="1589764"/>
            <a:ext cx="10209521" cy="663082"/>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1200"/>
              </a:spcAft>
              <a:buClr>
                <a:schemeClr val="dk1"/>
              </a:buClr>
              <a:buSzPts val="1600"/>
              <a:buFont typeface="Coming Soon"/>
              <a:buNone/>
            </a:pPr>
            <a:r>
              <a:t/>
            </a:r>
            <a:endParaRPr sz="2800">
              <a:solidFill>
                <a:schemeClr val="dk1"/>
              </a:solidFill>
              <a:latin typeface="Lato"/>
              <a:ea typeface="Lato"/>
              <a:cs typeface="Lato"/>
              <a:sym typeface="Lato"/>
            </a:endParaRPr>
          </a:p>
        </p:txBody>
      </p:sp>
      <p:sp>
        <p:nvSpPr>
          <p:cNvPr id="222" name="Google Shape;222;p29"/>
          <p:cNvSpPr txBox="1"/>
          <p:nvPr/>
        </p:nvSpPr>
        <p:spPr>
          <a:xfrm>
            <a:off x="440937" y="908826"/>
            <a:ext cx="5815231" cy="491206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t/>
            </a:r>
            <a:endParaRPr b="1" sz="2100">
              <a:solidFill>
                <a:schemeClr val="dk1"/>
              </a:solidFill>
              <a:latin typeface="Lato"/>
              <a:ea typeface="Lato"/>
              <a:cs typeface="Lato"/>
              <a:sym typeface="Lato"/>
            </a:endParaRPr>
          </a:p>
          <a:p>
            <a:pPr indent="-285750" lvl="0" marL="285750" marR="0" rtl="0" algn="l">
              <a:spcBef>
                <a:spcPts val="1200"/>
              </a:spcBef>
              <a:spcAft>
                <a:spcPts val="0"/>
              </a:spcAft>
              <a:buClr>
                <a:schemeClr val="dk1"/>
              </a:buClr>
              <a:buSzPts val="1600"/>
              <a:buFont typeface="Arial"/>
              <a:buChar char="•"/>
            </a:pPr>
            <a:r>
              <a:rPr b="1" lang="vi-VN" sz="2100">
                <a:solidFill>
                  <a:schemeClr val="dk1"/>
                </a:solidFill>
                <a:latin typeface="Lato"/>
                <a:ea typeface="Lato"/>
                <a:cs typeface="Lato"/>
                <a:sym typeface="Lato"/>
              </a:rPr>
              <a:t>ROI:</a:t>
            </a:r>
            <a:r>
              <a:rPr lang="vi-VN" sz="2100">
                <a:solidFill>
                  <a:schemeClr val="dk1"/>
                </a:solidFill>
                <a:latin typeface="Lato"/>
                <a:ea typeface="Lato"/>
                <a:cs typeface="Lato"/>
                <a:sym typeface="Lato"/>
              </a:rPr>
              <a:t> Identifies pupil regions using landmarks (37–41 for left eye, 43–47 for right eye) and creates a mask.</a:t>
            </a:r>
            <a:endParaRPr/>
          </a:p>
          <a:p>
            <a:pPr indent="-285750" lvl="0" marL="285750" marR="0" rtl="0" algn="l">
              <a:spcBef>
                <a:spcPts val="1200"/>
              </a:spcBef>
              <a:spcAft>
                <a:spcPts val="0"/>
              </a:spcAft>
              <a:buClr>
                <a:schemeClr val="dk1"/>
              </a:buClr>
              <a:buSzPts val="1600"/>
              <a:buFont typeface="Arial"/>
              <a:buChar char="•"/>
            </a:pPr>
            <a:r>
              <a:rPr b="1" lang="vi-VN" sz="2100">
                <a:solidFill>
                  <a:schemeClr val="dk1"/>
                </a:solidFill>
                <a:latin typeface="Lato"/>
                <a:ea typeface="Lato"/>
                <a:cs typeface="Lato"/>
                <a:sym typeface="Lato"/>
              </a:rPr>
              <a:t>Color Application:</a:t>
            </a:r>
            <a:r>
              <a:rPr lang="vi-VN" sz="2100">
                <a:solidFill>
                  <a:schemeClr val="dk1"/>
                </a:solidFill>
                <a:latin typeface="Lato"/>
                <a:ea typeface="Lato"/>
                <a:cs typeface="Lato"/>
                <a:sym typeface="Lato"/>
              </a:rPr>
              <a:t> Fills the masked region with the desired color.</a:t>
            </a:r>
            <a:endParaRPr/>
          </a:p>
          <a:p>
            <a:pPr indent="-285750" lvl="0" marL="285750" marR="0" rtl="0" algn="l">
              <a:spcBef>
                <a:spcPts val="1200"/>
              </a:spcBef>
              <a:spcAft>
                <a:spcPts val="0"/>
              </a:spcAft>
              <a:buClr>
                <a:schemeClr val="dk1"/>
              </a:buClr>
              <a:buSzPts val="1600"/>
              <a:buFont typeface="Arial"/>
              <a:buChar char="•"/>
            </a:pPr>
            <a:r>
              <a:rPr b="1" lang="vi-VN" sz="2100">
                <a:solidFill>
                  <a:schemeClr val="dk1"/>
                </a:solidFill>
                <a:latin typeface="Lato"/>
                <a:ea typeface="Lato"/>
                <a:cs typeface="Lato"/>
                <a:sym typeface="Lato"/>
              </a:rPr>
              <a:t>Smoothing:</a:t>
            </a:r>
            <a:r>
              <a:rPr lang="vi-VN" sz="2100">
                <a:solidFill>
                  <a:schemeClr val="dk1"/>
                </a:solidFill>
                <a:latin typeface="Lato"/>
                <a:ea typeface="Lato"/>
                <a:cs typeface="Lato"/>
                <a:sym typeface="Lato"/>
              </a:rPr>
              <a:t> Applies Gaussian blur for natural transitions.</a:t>
            </a:r>
            <a:endParaRPr/>
          </a:p>
          <a:p>
            <a:pPr indent="-285750" lvl="0" marL="285750" marR="0" rtl="0" algn="l">
              <a:spcBef>
                <a:spcPts val="1200"/>
              </a:spcBef>
              <a:spcAft>
                <a:spcPts val="0"/>
              </a:spcAft>
              <a:buClr>
                <a:schemeClr val="dk1"/>
              </a:buClr>
              <a:buSzPts val="1600"/>
              <a:buFont typeface="Arial"/>
              <a:buChar char="•"/>
            </a:pPr>
            <a:r>
              <a:rPr b="1" lang="vi-VN" sz="2100">
                <a:solidFill>
                  <a:schemeClr val="dk1"/>
                </a:solidFill>
                <a:latin typeface="Lato"/>
                <a:ea typeface="Lato"/>
                <a:cs typeface="Lato"/>
                <a:sym typeface="Lato"/>
              </a:rPr>
              <a:t>Blending:</a:t>
            </a:r>
            <a:r>
              <a:rPr lang="vi-VN" sz="2100">
                <a:solidFill>
                  <a:schemeClr val="dk1"/>
                </a:solidFill>
                <a:latin typeface="Lato"/>
                <a:ea typeface="Lato"/>
                <a:cs typeface="Lato"/>
                <a:sym typeface="Lato"/>
              </a:rPr>
              <a:t> Combines the colored region with the original image using weighted addition.</a:t>
            </a:r>
            <a:endParaRPr/>
          </a:p>
          <a:p>
            <a:pPr indent="-285750" lvl="0" marL="285750" marR="0" rtl="0" algn="l">
              <a:spcBef>
                <a:spcPts val="1200"/>
              </a:spcBef>
              <a:spcAft>
                <a:spcPts val="0"/>
              </a:spcAft>
              <a:buClr>
                <a:schemeClr val="dk1"/>
              </a:buClr>
              <a:buSzPts val="1600"/>
              <a:buFont typeface="Arial"/>
              <a:buChar char="•"/>
            </a:pPr>
            <a:r>
              <a:rPr b="1" lang="vi-VN" sz="2100">
                <a:solidFill>
                  <a:schemeClr val="dk1"/>
                </a:solidFill>
                <a:latin typeface="Lato"/>
                <a:ea typeface="Lato"/>
                <a:cs typeface="Lato"/>
                <a:sym typeface="Lato"/>
              </a:rPr>
              <a:t>Output:</a:t>
            </a:r>
            <a:r>
              <a:rPr lang="vi-VN" sz="2100">
                <a:solidFill>
                  <a:schemeClr val="dk1"/>
                </a:solidFill>
                <a:latin typeface="Lato"/>
                <a:ea typeface="Lato"/>
                <a:cs typeface="Lato"/>
                <a:sym typeface="Lato"/>
              </a:rPr>
              <a:t> Dynamically adjusts pupil color while maintaining a natural appearance.</a:t>
            </a:r>
            <a:endParaRPr/>
          </a:p>
          <a:p>
            <a:pPr indent="0" lvl="0" marL="0" marR="0" rtl="0" algn="l">
              <a:spcBef>
                <a:spcPts val="1200"/>
              </a:spcBef>
              <a:spcAft>
                <a:spcPts val="1200"/>
              </a:spcAft>
              <a:buClr>
                <a:schemeClr val="dk1"/>
              </a:buClr>
              <a:buSzPts val="1600"/>
              <a:buFont typeface="Coming Soon"/>
              <a:buNone/>
            </a:pPr>
            <a:r>
              <a:t/>
            </a:r>
            <a:endParaRPr b="1" sz="2100">
              <a:solidFill>
                <a:schemeClr val="dk1"/>
              </a:solidFill>
              <a:latin typeface="Lato"/>
              <a:ea typeface="Lato"/>
              <a:cs typeface="Lato"/>
              <a:sym typeface="Lato"/>
            </a:endParaRPr>
          </a:p>
        </p:txBody>
      </p:sp>
      <p:pic>
        <p:nvPicPr>
          <p:cNvPr descr="Ảnh có chứa văn bản, ảnh chụp màn hình&#10;&#10;Mô tả được tự động tạo" id="223" name="Google Shape;223;p29"/>
          <p:cNvPicPr preferRelativeResize="0"/>
          <p:nvPr/>
        </p:nvPicPr>
        <p:blipFill rotWithShape="1">
          <a:blip r:embed="rId3">
            <a:alphaModFix/>
          </a:blip>
          <a:srcRect b="37280" l="24443" r="39261" t="25000"/>
          <a:stretch/>
        </p:blipFill>
        <p:spPr>
          <a:xfrm>
            <a:off x="6395152" y="1590262"/>
            <a:ext cx="5462007" cy="35493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3.2.5. Blush Effect</a:t>
            </a:r>
            <a:endParaRPr/>
          </a:p>
        </p:txBody>
      </p:sp>
      <p:sp>
        <p:nvSpPr>
          <p:cNvPr id="229" name="Google Shape;229;p30"/>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30" name="Google Shape;230;p30"/>
          <p:cNvSpPr txBox="1"/>
          <p:nvPr/>
        </p:nvSpPr>
        <p:spPr>
          <a:xfrm>
            <a:off x="338736" y="1589764"/>
            <a:ext cx="10209521" cy="663082"/>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1200"/>
              </a:spcAft>
              <a:buClr>
                <a:schemeClr val="dk1"/>
              </a:buClr>
              <a:buSzPts val="1600"/>
              <a:buFont typeface="Coming Soon"/>
              <a:buNone/>
            </a:pPr>
            <a:r>
              <a:t/>
            </a:r>
            <a:endParaRPr sz="2800">
              <a:solidFill>
                <a:schemeClr val="dk1"/>
              </a:solidFill>
              <a:latin typeface="Lato"/>
              <a:ea typeface="Lato"/>
              <a:cs typeface="Lato"/>
              <a:sym typeface="Lato"/>
            </a:endParaRPr>
          </a:p>
        </p:txBody>
      </p:sp>
      <p:sp>
        <p:nvSpPr>
          <p:cNvPr id="231" name="Google Shape;231;p30"/>
          <p:cNvSpPr txBox="1"/>
          <p:nvPr/>
        </p:nvSpPr>
        <p:spPr>
          <a:xfrm>
            <a:off x="565175" y="842565"/>
            <a:ext cx="5276862" cy="481681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t/>
            </a:r>
            <a:endParaRPr b="1" sz="2200">
              <a:solidFill>
                <a:schemeClr val="dk1"/>
              </a:solidFill>
              <a:latin typeface="Lato"/>
              <a:ea typeface="Lato"/>
              <a:cs typeface="Lato"/>
              <a:sym typeface="Lato"/>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ROI:</a:t>
            </a:r>
            <a:r>
              <a:rPr lang="vi-VN" sz="2200">
                <a:solidFill>
                  <a:schemeClr val="dk1"/>
                </a:solidFill>
                <a:latin typeface="Lato"/>
                <a:ea typeface="Lato"/>
                <a:cs typeface="Lato"/>
                <a:sym typeface="Lato"/>
              </a:rPr>
              <a:t> Identifies cheek regions using landmarks (31–2 for left cheek, 35–14 for right cheek).</a:t>
            </a:r>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Blush Mask:</a:t>
            </a:r>
            <a:r>
              <a:rPr lang="vi-VN" sz="2200">
                <a:solidFill>
                  <a:schemeClr val="dk1"/>
                </a:solidFill>
                <a:latin typeface="Lato"/>
                <a:ea typeface="Lato"/>
                <a:cs typeface="Lato"/>
                <a:sym typeface="Lato"/>
              </a:rPr>
              <a:t> Applies a Gaussian-like fading with light pink ([180, 105, 255]).</a:t>
            </a:r>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Blurring:</a:t>
            </a:r>
            <a:r>
              <a:rPr lang="vi-VN" sz="2200">
                <a:solidFill>
                  <a:schemeClr val="dk1"/>
                </a:solidFill>
                <a:latin typeface="Lato"/>
                <a:ea typeface="Lato"/>
                <a:cs typeface="Lato"/>
                <a:sym typeface="Lato"/>
              </a:rPr>
              <a:t> Smoothens transitions using Gaussian blur.</a:t>
            </a:r>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Blending:</a:t>
            </a:r>
            <a:r>
              <a:rPr lang="vi-VN" sz="2200">
                <a:solidFill>
                  <a:schemeClr val="dk1"/>
                </a:solidFill>
                <a:latin typeface="Lato"/>
                <a:ea typeface="Lato"/>
                <a:cs typeface="Lato"/>
                <a:sym typeface="Lato"/>
              </a:rPr>
              <a:t> Combines the mask with the original image to control blush intensity.</a:t>
            </a:r>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Output:</a:t>
            </a:r>
            <a:r>
              <a:rPr lang="vi-VN" sz="2200">
                <a:solidFill>
                  <a:schemeClr val="dk1"/>
                </a:solidFill>
                <a:latin typeface="Lato"/>
                <a:ea typeface="Lato"/>
                <a:cs typeface="Lato"/>
                <a:sym typeface="Lato"/>
              </a:rPr>
              <a:t> Adds a natural blush effect to cheeks.</a:t>
            </a:r>
            <a:endParaRPr/>
          </a:p>
          <a:p>
            <a:pPr indent="0" lvl="0" marL="0" marR="0" rtl="0" algn="l">
              <a:spcBef>
                <a:spcPts val="1200"/>
              </a:spcBef>
              <a:spcAft>
                <a:spcPts val="1200"/>
              </a:spcAft>
              <a:buClr>
                <a:schemeClr val="dk1"/>
              </a:buClr>
              <a:buSzPts val="1600"/>
              <a:buFont typeface="Coming Soon"/>
              <a:buNone/>
            </a:pPr>
            <a:r>
              <a:t/>
            </a:r>
            <a:endParaRPr b="1" sz="2200">
              <a:solidFill>
                <a:schemeClr val="dk1"/>
              </a:solidFill>
              <a:latin typeface="Lato"/>
              <a:ea typeface="Lato"/>
              <a:cs typeface="Lato"/>
              <a:sym typeface="Lato"/>
            </a:endParaRPr>
          </a:p>
        </p:txBody>
      </p:sp>
      <p:pic>
        <p:nvPicPr>
          <p:cNvPr descr="Ảnh có chứa văn bản, ảnh chụp màn hình&#10;&#10;Mô tả được tự động tạo" id="232" name="Google Shape;232;p30"/>
          <p:cNvPicPr preferRelativeResize="0"/>
          <p:nvPr/>
        </p:nvPicPr>
        <p:blipFill rotWithShape="1">
          <a:blip r:embed="rId3">
            <a:alphaModFix/>
          </a:blip>
          <a:srcRect b="34369" l="25116" r="34531" t="18785"/>
          <a:stretch/>
        </p:blipFill>
        <p:spPr>
          <a:xfrm>
            <a:off x="5971761" y="1588853"/>
            <a:ext cx="5769450" cy="41850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3.2.6. Lipstick Application</a:t>
            </a:r>
            <a:endParaRPr/>
          </a:p>
        </p:txBody>
      </p:sp>
      <p:sp>
        <p:nvSpPr>
          <p:cNvPr id="238" name="Google Shape;238;p31"/>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39" name="Google Shape;239;p31"/>
          <p:cNvSpPr txBox="1"/>
          <p:nvPr/>
        </p:nvSpPr>
        <p:spPr>
          <a:xfrm>
            <a:off x="338736" y="1589764"/>
            <a:ext cx="10209521" cy="663082"/>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1200"/>
              </a:spcAft>
              <a:buClr>
                <a:schemeClr val="dk1"/>
              </a:buClr>
              <a:buSzPts val="1600"/>
              <a:buFont typeface="Coming Soon"/>
              <a:buNone/>
            </a:pPr>
            <a:r>
              <a:t/>
            </a:r>
            <a:endParaRPr sz="2800">
              <a:solidFill>
                <a:schemeClr val="dk1"/>
              </a:solidFill>
              <a:latin typeface="Lato"/>
              <a:ea typeface="Lato"/>
              <a:cs typeface="Lato"/>
              <a:sym typeface="Lato"/>
            </a:endParaRPr>
          </a:p>
        </p:txBody>
      </p:sp>
      <p:sp>
        <p:nvSpPr>
          <p:cNvPr id="240" name="Google Shape;240;p31"/>
          <p:cNvSpPr txBox="1"/>
          <p:nvPr/>
        </p:nvSpPr>
        <p:spPr>
          <a:xfrm>
            <a:off x="714262" y="548533"/>
            <a:ext cx="7446905" cy="5201952"/>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t/>
            </a:r>
            <a:endParaRPr b="1" sz="2000">
              <a:solidFill>
                <a:schemeClr val="dk1"/>
              </a:solidFill>
              <a:latin typeface="Lato"/>
              <a:ea typeface="Lato"/>
              <a:cs typeface="Lato"/>
              <a:sym typeface="Lato"/>
            </a:endParaRPr>
          </a:p>
          <a:p>
            <a:pPr indent="-285750" lvl="0" marL="285750" marR="0" rtl="0" algn="l">
              <a:spcBef>
                <a:spcPts val="1200"/>
              </a:spcBef>
              <a:spcAft>
                <a:spcPts val="0"/>
              </a:spcAft>
              <a:buClr>
                <a:schemeClr val="dk1"/>
              </a:buClr>
              <a:buSzPts val="1600"/>
              <a:buFont typeface="Arial"/>
              <a:buChar char="•"/>
            </a:pPr>
            <a:r>
              <a:rPr b="1" lang="vi-VN" sz="2000">
                <a:solidFill>
                  <a:schemeClr val="dk1"/>
                </a:solidFill>
                <a:latin typeface="Lato"/>
                <a:ea typeface="Lato"/>
                <a:cs typeface="Lato"/>
                <a:sym typeface="Lato"/>
              </a:rPr>
              <a:t>ROI:</a:t>
            </a:r>
            <a:r>
              <a:rPr lang="vi-VN" sz="2000">
                <a:solidFill>
                  <a:schemeClr val="dk1"/>
                </a:solidFill>
                <a:latin typeface="Lato"/>
                <a:ea typeface="Lato"/>
                <a:cs typeface="Lato"/>
                <a:sym typeface="Lato"/>
              </a:rPr>
              <a:t> Identifies the lip region using landmarks 48–60 and creates a mask.</a:t>
            </a:r>
            <a:endParaRPr/>
          </a:p>
          <a:p>
            <a:pPr indent="-285750" lvl="0" marL="285750" marR="0" rtl="0" algn="l">
              <a:spcBef>
                <a:spcPts val="1200"/>
              </a:spcBef>
              <a:spcAft>
                <a:spcPts val="0"/>
              </a:spcAft>
              <a:buClr>
                <a:schemeClr val="dk1"/>
              </a:buClr>
              <a:buSzPts val="1600"/>
              <a:buFont typeface="Arial"/>
              <a:buChar char="•"/>
            </a:pPr>
            <a:r>
              <a:rPr b="1" lang="vi-VN" sz="2000">
                <a:solidFill>
                  <a:schemeClr val="dk1"/>
                </a:solidFill>
                <a:latin typeface="Lato"/>
                <a:ea typeface="Lato"/>
                <a:cs typeface="Lato"/>
                <a:sym typeface="Lato"/>
              </a:rPr>
              <a:t>Color Selection:</a:t>
            </a:r>
            <a:r>
              <a:rPr lang="vi-VN" sz="2000">
                <a:solidFill>
                  <a:schemeClr val="dk1"/>
                </a:solidFill>
                <a:latin typeface="Lato"/>
                <a:ea typeface="Lato"/>
                <a:cs typeface="Lato"/>
                <a:sym typeface="Lato"/>
              </a:rPr>
              <a:t> Dynamically selects RGB values via trackbars.</a:t>
            </a:r>
            <a:endParaRPr/>
          </a:p>
          <a:p>
            <a:pPr indent="-285750" lvl="0" marL="285750" marR="0" rtl="0" algn="l">
              <a:spcBef>
                <a:spcPts val="1200"/>
              </a:spcBef>
              <a:spcAft>
                <a:spcPts val="0"/>
              </a:spcAft>
              <a:buClr>
                <a:schemeClr val="dk1"/>
              </a:buClr>
              <a:buSzPts val="1600"/>
              <a:buFont typeface="Arial"/>
              <a:buChar char="•"/>
            </a:pPr>
            <a:r>
              <a:rPr b="1" lang="vi-VN" sz="2000">
                <a:solidFill>
                  <a:schemeClr val="dk1"/>
                </a:solidFill>
                <a:latin typeface="Lato"/>
                <a:ea typeface="Lato"/>
                <a:cs typeface="Lato"/>
                <a:sym typeface="Lato"/>
              </a:rPr>
              <a:t>Color Layer:</a:t>
            </a:r>
            <a:r>
              <a:rPr lang="vi-VN" sz="2000">
                <a:solidFill>
                  <a:schemeClr val="dk1"/>
                </a:solidFill>
                <a:latin typeface="Lato"/>
                <a:ea typeface="Lato"/>
                <a:cs typeface="Lato"/>
                <a:sym typeface="Lato"/>
              </a:rPr>
              <a:t> Applies the selected color to the masked lip region.</a:t>
            </a:r>
            <a:endParaRPr/>
          </a:p>
          <a:p>
            <a:pPr indent="-184150" lvl="0" marL="285750" marR="0" rtl="0" algn="l">
              <a:spcBef>
                <a:spcPts val="1200"/>
              </a:spcBef>
              <a:spcAft>
                <a:spcPts val="1200"/>
              </a:spcAft>
              <a:buClr>
                <a:schemeClr val="dk1"/>
              </a:buClr>
              <a:buSzPts val="1600"/>
              <a:buFont typeface="Arial"/>
              <a:buNone/>
            </a:pPr>
            <a:r>
              <a:t/>
            </a:r>
            <a:endParaRPr sz="2000">
              <a:solidFill>
                <a:schemeClr val="dk1"/>
              </a:solidFill>
              <a:latin typeface="Lato"/>
              <a:ea typeface="Lato"/>
              <a:cs typeface="Lato"/>
              <a:sym typeface="Lato"/>
            </a:endParaRPr>
          </a:p>
        </p:txBody>
      </p:sp>
      <p:pic>
        <p:nvPicPr>
          <p:cNvPr descr="Ảnh có chứa văn bản, ảnh chụp màn hình&#10;&#10;Mô tả được tự động tạo" id="241" name="Google Shape;241;p31"/>
          <p:cNvPicPr preferRelativeResize="0"/>
          <p:nvPr/>
        </p:nvPicPr>
        <p:blipFill rotWithShape="1">
          <a:blip r:embed="rId3">
            <a:alphaModFix/>
          </a:blip>
          <a:srcRect b="34348" l="24456" r="30281" t="28913"/>
          <a:stretch/>
        </p:blipFill>
        <p:spPr>
          <a:xfrm>
            <a:off x="786847" y="3031435"/>
            <a:ext cx="5732672" cy="2898916"/>
          </a:xfrm>
          <a:prstGeom prst="rect">
            <a:avLst/>
          </a:prstGeom>
          <a:noFill/>
          <a:ln>
            <a:noFill/>
          </a:ln>
        </p:spPr>
      </p:pic>
      <p:sp>
        <p:nvSpPr>
          <p:cNvPr id="242" name="Google Shape;242;p31"/>
          <p:cNvSpPr txBox="1"/>
          <p:nvPr/>
        </p:nvSpPr>
        <p:spPr>
          <a:xfrm>
            <a:off x="6973128" y="3324638"/>
            <a:ext cx="4693753" cy="224676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
              <a:buChar char="•"/>
            </a:pPr>
            <a:r>
              <a:rPr b="1" lang="vi-VN" sz="2000">
                <a:solidFill>
                  <a:schemeClr val="dk1"/>
                </a:solidFill>
                <a:latin typeface="Lato"/>
                <a:ea typeface="Lato"/>
                <a:cs typeface="Lato"/>
                <a:sym typeface="Lato"/>
              </a:rPr>
              <a:t>Smoothing:</a:t>
            </a:r>
            <a:r>
              <a:rPr lang="vi-VN" sz="2000">
                <a:solidFill>
                  <a:schemeClr val="dk1"/>
                </a:solidFill>
                <a:latin typeface="Lato"/>
                <a:ea typeface="Lato"/>
                <a:cs typeface="Lato"/>
                <a:sym typeface="Lato"/>
              </a:rPr>
              <a:t> Uses Gaussian blur for natural transitions.​</a:t>
            </a:r>
            <a:endParaRPr sz="2000">
              <a:solidFill>
                <a:schemeClr val="dk1"/>
              </a:solidFill>
              <a:latin typeface="Lato"/>
              <a:ea typeface="Lato"/>
              <a:cs typeface="Lato"/>
              <a:sym typeface="Lato"/>
            </a:endParaRPr>
          </a:p>
          <a:p>
            <a:pPr indent="-285750" lvl="0" marL="285750" marR="0" rtl="0" algn="l">
              <a:spcBef>
                <a:spcPts val="0"/>
              </a:spcBef>
              <a:spcAft>
                <a:spcPts val="0"/>
              </a:spcAft>
              <a:buClr>
                <a:schemeClr val="dk1"/>
              </a:buClr>
              <a:buSzPts val="2000"/>
              <a:buFont typeface="Arial  "/>
              <a:buChar char="•"/>
            </a:pPr>
            <a:r>
              <a:rPr b="1" lang="vi-VN" sz="2000">
                <a:solidFill>
                  <a:schemeClr val="dk1"/>
                </a:solidFill>
                <a:latin typeface="Lato"/>
                <a:ea typeface="Lato"/>
                <a:cs typeface="Lato"/>
                <a:sym typeface="Lato"/>
              </a:rPr>
              <a:t>Blending:</a:t>
            </a:r>
            <a:r>
              <a:rPr lang="vi-VN" sz="2000">
                <a:solidFill>
                  <a:schemeClr val="dk1"/>
                </a:solidFill>
                <a:latin typeface="Lato"/>
                <a:ea typeface="Lato"/>
                <a:cs typeface="Lato"/>
                <a:sym typeface="Lato"/>
              </a:rPr>
              <a:t> Combines the color layer with the original image.​</a:t>
            </a:r>
            <a:endParaRPr sz="2000">
              <a:solidFill>
                <a:schemeClr val="dk1"/>
              </a:solidFill>
              <a:latin typeface="Lato"/>
              <a:ea typeface="Lato"/>
              <a:cs typeface="Lato"/>
              <a:sym typeface="Lato"/>
            </a:endParaRPr>
          </a:p>
          <a:p>
            <a:pPr indent="-285750" lvl="0" marL="285750" marR="0" rtl="0" algn="l">
              <a:spcBef>
                <a:spcPts val="0"/>
              </a:spcBef>
              <a:spcAft>
                <a:spcPts val="0"/>
              </a:spcAft>
              <a:buClr>
                <a:schemeClr val="dk1"/>
              </a:buClr>
              <a:buSzPts val="2000"/>
              <a:buFont typeface="Arial  "/>
              <a:buChar char="•"/>
            </a:pPr>
            <a:r>
              <a:rPr b="1" lang="vi-VN" sz="2000">
                <a:solidFill>
                  <a:schemeClr val="dk1"/>
                </a:solidFill>
                <a:latin typeface="Lato"/>
                <a:ea typeface="Lato"/>
                <a:cs typeface="Lato"/>
                <a:sym typeface="Lato"/>
              </a:rPr>
              <a:t>Output:</a:t>
            </a:r>
            <a:r>
              <a:rPr lang="vi-VN" sz="2000">
                <a:solidFill>
                  <a:schemeClr val="dk1"/>
                </a:solidFill>
                <a:latin typeface="Lato"/>
                <a:ea typeface="Lato"/>
                <a:cs typeface="Lato"/>
                <a:sym typeface="Lato"/>
              </a:rPr>
              <a:t> Enhances the lips with a realistic and customizable lipstick effect.​</a:t>
            </a:r>
            <a:endParaRPr sz="20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3.2.7. Color Adjustment Filters</a:t>
            </a:r>
            <a:endParaRPr>
              <a:latin typeface="Lato"/>
              <a:ea typeface="Lato"/>
              <a:cs typeface="Lato"/>
              <a:sym typeface="Lato"/>
            </a:endParaRPr>
          </a:p>
        </p:txBody>
      </p:sp>
      <p:sp>
        <p:nvSpPr>
          <p:cNvPr id="248" name="Google Shape;248;p32"/>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49" name="Google Shape;249;p32"/>
          <p:cNvSpPr txBox="1"/>
          <p:nvPr/>
        </p:nvSpPr>
        <p:spPr>
          <a:xfrm>
            <a:off x="512671" y="939580"/>
            <a:ext cx="6267472" cy="767431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t/>
            </a:r>
            <a:endParaRPr b="1" sz="2200">
              <a:solidFill>
                <a:schemeClr val="dk1"/>
              </a:solidFill>
              <a:latin typeface="Lato"/>
              <a:ea typeface="Lato"/>
              <a:cs typeface="Lato"/>
              <a:sym typeface="Lato"/>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Sepia Filter:</a:t>
            </a:r>
            <a:r>
              <a:rPr lang="vi-VN" sz="2200">
                <a:solidFill>
                  <a:schemeClr val="dk1"/>
                </a:solidFill>
                <a:latin typeface="Lato"/>
                <a:ea typeface="Lato"/>
                <a:cs typeface="Lato"/>
                <a:sym typeface="Lato"/>
              </a:rPr>
              <a:t> Applies a vintage tone using a linear transformation of RGB values.</a:t>
            </a:r>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Negative Filter:</a:t>
            </a:r>
            <a:r>
              <a:rPr lang="vi-VN" sz="2200">
                <a:solidFill>
                  <a:schemeClr val="dk1"/>
                </a:solidFill>
                <a:latin typeface="Lato"/>
                <a:ea typeface="Lato"/>
                <a:cs typeface="Lato"/>
                <a:sym typeface="Lato"/>
              </a:rPr>
              <a:t> Inverts pixel intensities for a negative effect</a:t>
            </a:r>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Brightness Adjustment:</a:t>
            </a:r>
            <a:r>
              <a:rPr lang="vi-VN" sz="2200">
                <a:solidFill>
                  <a:schemeClr val="dk1"/>
                </a:solidFill>
                <a:latin typeface="Lato"/>
                <a:ea typeface="Lato"/>
                <a:cs typeface="Lato"/>
                <a:sym typeface="Lato"/>
              </a:rPr>
              <a:t> Modifies brightness (β) and contrast (α)</a:t>
            </a:r>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Histogram Equalization:</a:t>
            </a:r>
            <a:r>
              <a:rPr lang="vi-VN" sz="2200">
                <a:solidFill>
                  <a:schemeClr val="dk1"/>
                </a:solidFill>
                <a:latin typeface="Lato"/>
                <a:ea typeface="Lato"/>
                <a:cs typeface="Lato"/>
                <a:sym typeface="Lato"/>
              </a:rPr>
              <a:t> Enhances contrast by redistributing pixel intensities using the cumulative distribution function (CDF).</a:t>
            </a:r>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Gaussian Blur:</a:t>
            </a:r>
            <a:r>
              <a:rPr lang="vi-VN" sz="2200">
                <a:solidFill>
                  <a:schemeClr val="dk1"/>
                </a:solidFill>
                <a:latin typeface="Lato"/>
                <a:ea typeface="Lato"/>
                <a:cs typeface="Lato"/>
                <a:sym typeface="Lato"/>
              </a:rPr>
              <a:t> Smoothens the image with a Gaussian kernel</a:t>
            </a:r>
            <a:endParaRPr/>
          </a:p>
          <a:p>
            <a:pPr indent="0" lvl="0" marL="0" marR="0" rtl="0" algn="l">
              <a:spcBef>
                <a:spcPts val="1200"/>
              </a:spcBef>
              <a:spcAft>
                <a:spcPts val="0"/>
              </a:spcAft>
              <a:buClr>
                <a:schemeClr val="dk1"/>
              </a:buClr>
              <a:buSzPts val="1600"/>
              <a:buFont typeface="Coming Soon"/>
              <a:buNone/>
            </a:pPr>
            <a:r>
              <a:t/>
            </a:r>
            <a:endParaRPr sz="2200">
              <a:solidFill>
                <a:schemeClr val="dk1"/>
              </a:solidFill>
              <a:latin typeface="Lato"/>
              <a:ea typeface="Lato"/>
              <a:cs typeface="Lato"/>
              <a:sym typeface="Lato"/>
            </a:endParaRPr>
          </a:p>
          <a:p>
            <a:pPr indent="0" lvl="0" marL="0" marR="0" rtl="0" algn="l">
              <a:spcBef>
                <a:spcPts val="1200"/>
              </a:spcBef>
              <a:spcAft>
                <a:spcPts val="1200"/>
              </a:spcAft>
              <a:buClr>
                <a:schemeClr val="dk1"/>
              </a:buClr>
              <a:buSzPts val="1600"/>
              <a:buFont typeface="Coming Soon"/>
              <a:buNone/>
            </a:pPr>
            <a:r>
              <a:t/>
            </a:r>
            <a:endParaRPr b="1" sz="2200">
              <a:solidFill>
                <a:schemeClr val="dk1"/>
              </a:solidFill>
              <a:latin typeface="Lato"/>
              <a:ea typeface="Lato"/>
              <a:cs typeface="Lato"/>
              <a:sym typeface="Lato"/>
            </a:endParaRPr>
          </a:p>
        </p:txBody>
      </p:sp>
      <p:pic>
        <p:nvPicPr>
          <p:cNvPr descr="Ảnh có chứa văn bản, ảnh chụp màn hình&#10;&#10;Mô tả được tự động tạo" id="250" name="Google Shape;250;p32"/>
          <p:cNvPicPr preferRelativeResize="0"/>
          <p:nvPr/>
        </p:nvPicPr>
        <p:blipFill rotWithShape="1">
          <a:blip r:embed="rId3">
            <a:alphaModFix/>
          </a:blip>
          <a:srcRect b="18384" l="14307" r="43810" t="11351"/>
          <a:stretch/>
        </p:blipFill>
        <p:spPr>
          <a:xfrm>
            <a:off x="6891130" y="1234108"/>
            <a:ext cx="4497672" cy="47193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3.2.8. Geometric Transformations</a:t>
            </a:r>
            <a:endParaRPr>
              <a:latin typeface="Lato"/>
              <a:ea typeface="Lato"/>
              <a:cs typeface="Lato"/>
              <a:sym typeface="Lato"/>
            </a:endParaRPr>
          </a:p>
        </p:txBody>
      </p:sp>
      <p:sp>
        <p:nvSpPr>
          <p:cNvPr id="256" name="Google Shape;256;p33"/>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57" name="Google Shape;257;p33"/>
          <p:cNvSpPr txBox="1"/>
          <p:nvPr/>
        </p:nvSpPr>
        <p:spPr>
          <a:xfrm>
            <a:off x="421562" y="430199"/>
            <a:ext cx="6176364" cy="3922288"/>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t/>
            </a:r>
            <a:endParaRPr b="1" sz="2200">
              <a:solidFill>
                <a:schemeClr val="dk1"/>
              </a:solidFill>
              <a:latin typeface="Lato"/>
              <a:ea typeface="Lato"/>
              <a:cs typeface="Lato"/>
              <a:sym typeface="Lato"/>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Face Orientation Estimation:</a:t>
            </a:r>
            <a:r>
              <a:rPr lang="vi-VN" sz="2200">
                <a:solidFill>
                  <a:schemeClr val="dk1"/>
                </a:solidFill>
                <a:latin typeface="Lato"/>
                <a:ea typeface="Lato"/>
                <a:cs typeface="Lato"/>
                <a:sym typeface="Lato"/>
              </a:rPr>
              <a:t> Calculates face tilt angle using eye coordinates:</a:t>
            </a:r>
            <a:endParaRPr/>
          </a:p>
          <a:p>
            <a:pPr indent="-184150" lvl="0" marL="285750" marR="0" rtl="0" algn="l">
              <a:spcBef>
                <a:spcPts val="1200"/>
              </a:spcBef>
              <a:spcAft>
                <a:spcPts val="0"/>
              </a:spcAft>
              <a:buClr>
                <a:srgbClr val="000000"/>
              </a:buClr>
              <a:buSzPts val="1600"/>
              <a:buFont typeface="Arial"/>
              <a:buNone/>
            </a:pPr>
            <a:r>
              <a:t/>
            </a:r>
            <a:endParaRPr sz="2200">
              <a:solidFill>
                <a:schemeClr val="dk1"/>
              </a:solidFill>
              <a:latin typeface="Lato"/>
              <a:ea typeface="Lato"/>
              <a:cs typeface="Lato"/>
              <a:sym typeface="Lato"/>
            </a:endParaRPr>
          </a:p>
          <a:p>
            <a:pPr indent="-184150" lvl="0" marL="285750" marR="0" rtl="0" algn="l">
              <a:spcBef>
                <a:spcPts val="1200"/>
              </a:spcBef>
              <a:spcAft>
                <a:spcPts val="0"/>
              </a:spcAft>
              <a:buClr>
                <a:srgbClr val="000000"/>
              </a:buClr>
              <a:buSzPts val="1600"/>
              <a:buFont typeface="Arial"/>
              <a:buNone/>
            </a:pPr>
            <a:r>
              <a:t/>
            </a:r>
            <a:endParaRPr sz="2200">
              <a:solidFill>
                <a:schemeClr val="dk1"/>
              </a:solidFill>
              <a:latin typeface="Lato"/>
              <a:ea typeface="Lato"/>
              <a:cs typeface="Lato"/>
              <a:sym typeface="Lato"/>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Filter Alignment Rotation:</a:t>
            </a:r>
            <a:r>
              <a:rPr lang="vi-VN" sz="2200">
                <a:solidFill>
                  <a:schemeClr val="dk1"/>
                </a:solidFill>
                <a:latin typeface="Lato"/>
                <a:ea typeface="Lato"/>
                <a:cs typeface="Lato"/>
                <a:sym typeface="Lato"/>
              </a:rPr>
              <a:t> Rotates filters (e.g., hats, glasses) to match face orientation:</a:t>
            </a:r>
            <a:endParaRPr/>
          </a:p>
          <a:p>
            <a:pPr indent="0" lvl="0" marL="0" marR="0" rtl="0" algn="l">
              <a:spcBef>
                <a:spcPts val="1200"/>
              </a:spcBef>
              <a:spcAft>
                <a:spcPts val="0"/>
              </a:spcAft>
              <a:buClr>
                <a:schemeClr val="dk1"/>
              </a:buClr>
              <a:buSzPts val="1600"/>
              <a:buFont typeface="Coming Soon"/>
              <a:buNone/>
            </a:pPr>
            <a:r>
              <a:t/>
            </a:r>
            <a:endParaRPr sz="2200">
              <a:solidFill>
                <a:schemeClr val="dk1"/>
              </a:solidFill>
              <a:latin typeface="Lato"/>
              <a:ea typeface="Lato"/>
              <a:cs typeface="Lato"/>
              <a:sym typeface="Lato"/>
            </a:endParaRPr>
          </a:p>
          <a:p>
            <a:pPr indent="0" lvl="0" marL="0" marR="0" rtl="0" algn="l">
              <a:spcBef>
                <a:spcPts val="1200"/>
              </a:spcBef>
              <a:spcAft>
                <a:spcPts val="0"/>
              </a:spcAft>
              <a:buClr>
                <a:schemeClr val="dk1"/>
              </a:buClr>
              <a:buSzPts val="1600"/>
              <a:buFont typeface="Coming Soon"/>
              <a:buNone/>
            </a:pPr>
            <a:r>
              <a:rPr lang="vi-VN" sz="2200">
                <a:solidFill>
                  <a:schemeClr val="dk1"/>
                </a:solidFill>
                <a:latin typeface="Lato"/>
                <a:ea typeface="Lato"/>
                <a:cs typeface="Lato"/>
                <a:sym typeface="Lato"/>
              </a:rPr>
              <a:t>    (tx,ty: translation adjustments).</a:t>
            </a:r>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Lato"/>
                <a:ea typeface="Lato"/>
                <a:cs typeface="Lato"/>
                <a:sym typeface="Lato"/>
              </a:rPr>
              <a:t>Scaling:</a:t>
            </a:r>
            <a:r>
              <a:rPr lang="vi-VN" sz="2200">
                <a:solidFill>
                  <a:schemeClr val="dk1"/>
                </a:solidFill>
                <a:latin typeface="Lato"/>
                <a:ea typeface="Lato"/>
                <a:cs typeface="Lato"/>
                <a:sym typeface="Lato"/>
              </a:rPr>
              <a:t> Dynamically adjusts accessory size based on landmark distances:</a:t>
            </a:r>
            <a:endParaRPr/>
          </a:p>
          <a:p>
            <a:pPr indent="0" lvl="0" marL="0" marR="0" rtl="0" algn="l">
              <a:spcBef>
                <a:spcPts val="1200"/>
              </a:spcBef>
              <a:spcAft>
                <a:spcPts val="0"/>
              </a:spcAft>
              <a:buClr>
                <a:schemeClr val="dk1"/>
              </a:buClr>
              <a:buSzPts val="1600"/>
              <a:buFont typeface="Coming Soon"/>
              <a:buNone/>
            </a:pPr>
            <a:r>
              <a:t/>
            </a:r>
            <a:endParaRPr sz="2200">
              <a:solidFill>
                <a:schemeClr val="dk1"/>
              </a:solidFill>
              <a:latin typeface="Lato"/>
              <a:ea typeface="Lato"/>
              <a:cs typeface="Lato"/>
              <a:sym typeface="Lato"/>
            </a:endParaRPr>
          </a:p>
          <a:p>
            <a:pPr indent="0" lvl="0" marL="0" marR="0" rtl="0" algn="l">
              <a:spcBef>
                <a:spcPts val="1200"/>
              </a:spcBef>
              <a:spcAft>
                <a:spcPts val="1200"/>
              </a:spcAft>
              <a:buClr>
                <a:schemeClr val="dk1"/>
              </a:buClr>
              <a:buSzPts val="1600"/>
              <a:buFont typeface="Coming Soon"/>
              <a:buNone/>
            </a:pPr>
            <a:r>
              <a:t/>
            </a:r>
            <a:endParaRPr b="1" sz="2200">
              <a:solidFill>
                <a:schemeClr val="dk1"/>
              </a:solidFill>
              <a:latin typeface="Lato"/>
              <a:ea typeface="Lato"/>
              <a:cs typeface="Lato"/>
              <a:sym typeface="Lato"/>
            </a:endParaRPr>
          </a:p>
        </p:txBody>
      </p:sp>
      <p:pic>
        <p:nvPicPr>
          <p:cNvPr descr="Ảnh có chứa văn bản, ảnh chụp màn hình, số, phần mềm&#10;&#10;Mô tả được tự động tạo" id="258" name="Google Shape;258;p33"/>
          <p:cNvPicPr preferRelativeResize="0"/>
          <p:nvPr/>
        </p:nvPicPr>
        <p:blipFill rotWithShape="1">
          <a:blip r:embed="rId3">
            <a:alphaModFix/>
          </a:blip>
          <a:srcRect b="39889" l="48574" r="29807" t="53468"/>
          <a:stretch/>
        </p:blipFill>
        <p:spPr>
          <a:xfrm>
            <a:off x="1039468" y="1653168"/>
            <a:ext cx="4551567" cy="874256"/>
          </a:xfrm>
          <a:prstGeom prst="rect">
            <a:avLst/>
          </a:prstGeom>
          <a:noFill/>
          <a:ln>
            <a:noFill/>
          </a:ln>
        </p:spPr>
      </p:pic>
      <p:pic>
        <p:nvPicPr>
          <p:cNvPr descr="Ảnh có chứa văn bản, ảnh chụp màn hình, số, phần mềm&#10;&#10;Mô tả được tự động tạo" id="259" name="Google Shape;259;p33"/>
          <p:cNvPicPr preferRelativeResize="0"/>
          <p:nvPr/>
        </p:nvPicPr>
        <p:blipFill rotWithShape="1">
          <a:blip r:embed="rId3">
            <a:alphaModFix/>
          </a:blip>
          <a:srcRect b="31821" l="50099" r="31732" t="62976"/>
          <a:stretch/>
        </p:blipFill>
        <p:spPr>
          <a:xfrm>
            <a:off x="1282770" y="3375708"/>
            <a:ext cx="3643499" cy="629003"/>
          </a:xfrm>
          <a:prstGeom prst="rect">
            <a:avLst/>
          </a:prstGeom>
          <a:noFill/>
          <a:ln>
            <a:noFill/>
          </a:ln>
        </p:spPr>
      </p:pic>
      <p:pic>
        <p:nvPicPr>
          <p:cNvPr descr="Ảnh có chứa văn bản, ảnh chụp màn hình, số, phần mềm&#10;&#10;Mô tả được tự động tạo" id="260" name="Google Shape;260;p33"/>
          <p:cNvPicPr preferRelativeResize="0"/>
          <p:nvPr/>
        </p:nvPicPr>
        <p:blipFill rotWithShape="1">
          <a:blip r:embed="rId3">
            <a:alphaModFix/>
          </a:blip>
          <a:srcRect b="19891" l="45380" r="28446" t="74939"/>
          <a:stretch/>
        </p:blipFill>
        <p:spPr>
          <a:xfrm>
            <a:off x="770283" y="5331682"/>
            <a:ext cx="4821583" cy="598670"/>
          </a:xfrm>
          <a:prstGeom prst="rect">
            <a:avLst/>
          </a:prstGeom>
          <a:noFill/>
          <a:ln>
            <a:noFill/>
          </a:ln>
        </p:spPr>
      </p:pic>
      <p:pic>
        <p:nvPicPr>
          <p:cNvPr descr="Ảnh có chứa văn bản, ảnh chụp màn hình, phần mềm&#10;&#10;Mô tả được tự động tạo" id="261" name="Google Shape;261;p33"/>
          <p:cNvPicPr preferRelativeResize="0"/>
          <p:nvPr/>
        </p:nvPicPr>
        <p:blipFill rotWithShape="1">
          <a:blip r:embed="rId4">
            <a:alphaModFix/>
          </a:blip>
          <a:srcRect b="22670" l="15922" r="46632" t="22671"/>
          <a:stretch/>
        </p:blipFill>
        <p:spPr>
          <a:xfrm>
            <a:off x="6679924" y="1130577"/>
            <a:ext cx="5066276" cy="459484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5103000" y="3853504"/>
            <a:ext cx="6500004" cy="43609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Lato"/>
              <a:buNone/>
            </a:pPr>
            <a:r>
              <a:rPr lang="vi-VN" sz="4800">
                <a:latin typeface="Lato"/>
                <a:ea typeface="Lato"/>
                <a:cs typeface="Lato"/>
                <a:sym typeface="Lato"/>
              </a:rPr>
              <a:t>Introduction</a:t>
            </a:r>
            <a:endParaRPr/>
          </a:p>
        </p:txBody>
      </p:sp>
      <p:sp>
        <p:nvSpPr>
          <p:cNvPr id="95" name="Google Shape;95;p16"/>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pSp>
        <p:nvGrpSpPr>
          <p:cNvPr id="96" name="Google Shape;96;p16"/>
          <p:cNvGrpSpPr/>
          <p:nvPr/>
        </p:nvGrpSpPr>
        <p:grpSpPr>
          <a:xfrm>
            <a:off x="6450402" y="1816243"/>
            <a:ext cx="3805200" cy="1890054"/>
            <a:chOff x="6272419" y="919333"/>
            <a:chExt cx="3805200" cy="1890054"/>
          </a:xfrm>
        </p:grpSpPr>
        <p:grpSp>
          <p:nvGrpSpPr>
            <p:cNvPr id="97" name="Google Shape;97;p16"/>
            <p:cNvGrpSpPr/>
            <p:nvPr/>
          </p:nvGrpSpPr>
          <p:grpSpPr>
            <a:xfrm>
              <a:off x="7385776" y="919333"/>
              <a:ext cx="1934453" cy="1890054"/>
              <a:chOff x="1192016" y="2011911"/>
              <a:chExt cx="162673" cy="158936"/>
            </a:xfrm>
          </p:grpSpPr>
          <p:sp>
            <p:nvSpPr>
              <p:cNvPr id="98" name="Google Shape;98;p16"/>
              <p:cNvSpPr/>
              <p:nvPr/>
            </p:nvSpPr>
            <p:spPr>
              <a:xfrm>
                <a:off x="1193000" y="2014273"/>
                <a:ext cx="157504" cy="150318"/>
              </a:xfrm>
              <a:custGeom>
                <a:rect b="b" l="l" r="r" t="t"/>
                <a:pathLst>
                  <a:path extrusionOk="0" h="3054" w="3200">
                    <a:moveTo>
                      <a:pt x="1658" y="0"/>
                    </a:moveTo>
                    <a:cubicBezTo>
                      <a:pt x="1043" y="0"/>
                      <a:pt x="505" y="306"/>
                      <a:pt x="1" y="647"/>
                    </a:cubicBezTo>
                    <a:cubicBezTo>
                      <a:pt x="1" y="647"/>
                      <a:pt x="1" y="658"/>
                      <a:pt x="14" y="658"/>
                    </a:cubicBezTo>
                    <a:cubicBezTo>
                      <a:pt x="494" y="350"/>
                      <a:pt x="1060" y="84"/>
                      <a:pt x="1652" y="84"/>
                    </a:cubicBezTo>
                    <a:cubicBezTo>
                      <a:pt x="1689" y="84"/>
                      <a:pt x="1727" y="85"/>
                      <a:pt x="1765" y="87"/>
                    </a:cubicBezTo>
                    <a:cubicBezTo>
                      <a:pt x="2373" y="112"/>
                      <a:pt x="3017" y="537"/>
                      <a:pt x="3030" y="1206"/>
                    </a:cubicBezTo>
                    <a:cubicBezTo>
                      <a:pt x="3030" y="1802"/>
                      <a:pt x="2543" y="2361"/>
                      <a:pt x="2057" y="2653"/>
                    </a:cubicBezTo>
                    <a:cubicBezTo>
                      <a:pt x="1712" y="2863"/>
                      <a:pt x="1325" y="2967"/>
                      <a:pt x="933" y="2967"/>
                    </a:cubicBezTo>
                    <a:cubicBezTo>
                      <a:pt x="690" y="2967"/>
                      <a:pt x="446" y="2927"/>
                      <a:pt x="208" y="2847"/>
                    </a:cubicBezTo>
                    <a:cubicBezTo>
                      <a:pt x="204" y="2847"/>
                      <a:pt x="201" y="2846"/>
                      <a:pt x="197" y="2846"/>
                    </a:cubicBezTo>
                    <a:cubicBezTo>
                      <a:pt x="144" y="2846"/>
                      <a:pt x="127" y="2921"/>
                      <a:pt x="184" y="2933"/>
                    </a:cubicBezTo>
                    <a:cubicBezTo>
                      <a:pt x="424" y="3014"/>
                      <a:pt x="671" y="3053"/>
                      <a:pt x="915" y="3053"/>
                    </a:cubicBezTo>
                    <a:cubicBezTo>
                      <a:pt x="1694" y="3053"/>
                      <a:pt x="2445" y="2655"/>
                      <a:pt x="2871" y="1960"/>
                    </a:cubicBezTo>
                    <a:cubicBezTo>
                      <a:pt x="3127" y="1547"/>
                      <a:pt x="3200" y="1060"/>
                      <a:pt x="2932" y="634"/>
                    </a:cubicBezTo>
                    <a:cubicBezTo>
                      <a:pt x="2665" y="233"/>
                      <a:pt x="2203" y="26"/>
                      <a:pt x="1728" y="2"/>
                    </a:cubicBezTo>
                    <a:cubicBezTo>
                      <a:pt x="1705" y="1"/>
                      <a:pt x="1681" y="0"/>
                      <a:pt x="16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6"/>
              <p:cNvSpPr/>
              <p:nvPr/>
            </p:nvSpPr>
            <p:spPr>
              <a:xfrm>
                <a:off x="1192016" y="2148796"/>
                <a:ext cx="34257" cy="22051"/>
              </a:xfrm>
              <a:custGeom>
                <a:rect b="b" l="l" r="r" t="t"/>
                <a:pathLst>
                  <a:path extrusionOk="0" h="448" w="696">
                    <a:moveTo>
                      <a:pt x="11" y="0"/>
                    </a:moveTo>
                    <a:cubicBezTo>
                      <a:pt x="4" y="0"/>
                      <a:pt x="0" y="9"/>
                      <a:pt x="9" y="17"/>
                    </a:cubicBezTo>
                    <a:cubicBezTo>
                      <a:pt x="143" y="236"/>
                      <a:pt x="362" y="370"/>
                      <a:pt x="617" y="443"/>
                    </a:cubicBezTo>
                    <a:cubicBezTo>
                      <a:pt x="624" y="446"/>
                      <a:pt x="630" y="447"/>
                      <a:pt x="636" y="447"/>
                    </a:cubicBezTo>
                    <a:cubicBezTo>
                      <a:pt x="682" y="447"/>
                      <a:pt x="695" y="369"/>
                      <a:pt x="642" y="358"/>
                    </a:cubicBezTo>
                    <a:cubicBezTo>
                      <a:pt x="410" y="285"/>
                      <a:pt x="204" y="151"/>
                      <a:pt x="21" y="5"/>
                    </a:cubicBezTo>
                    <a:cubicBezTo>
                      <a:pt x="18" y="2"/>
                      <a:pt x="14" y="0"/>
                      <a:pt x="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6"/>
              <p:cNvSpPr/>
              <p:nvPr/>
            </p:nvSpPr>
            <p:spPr>
              <a:xfrm>
                <a:off x="1195412" y="2151356"/>
                <a:ext cx="35192" cy="5857"/>
              </a:xfrm>
              <a:custGeom>
                <a:rect b="b" l="l" r="r" t="t"/>
                <a:pathLst>
                  <a:path extrusionOk="0" h="119" w="715">
                    <a:moveTo>
                      <a:pt x="644" y="1"/>
                    </a:moveTo>
                    <a:cubicBezTo>
                      <a:pt x="640" y="1"/>
                      <a:pt x="637" y="1"/>
                      <a:pt x="633" y="2"/>
                    </a:cubicBezTo>
                    <a:cubicBezTo>
                      <a:pt x="513" y="16"/>
                      <a:pt x="393" y="22"/>
                      <a:pt x="273" y="22"/>
                    </a:cubicBezTo>
                    <a:cubicBezTo>
                      <a:pt x="186" y="22"/>
                      <a:pt x="100" y="19"/>
                      <a:pt x="13" y="14"/>
                    </a:cubicBezTo>
                    <a:cubicBezTo>
                      <a:pt x="1" y="14"/>
                      <a:pt x="1" y="38"/>
                      <a:pt x="13" y="38"/>
                    </a:cubicBezTo>
                    <a:cubicBezTo>
                      <a:pt x="157" y="94"/>
                      <a:pt x="290" y="119"/>
                      <a:pt x="429" y="119"/>
                    </a:cubicBezTo>
                    <a:cubicBezTo>
                      <a:pt x="503" y="119"/>
                      <a:pt x="578" y="112"/>
                      <a:pt x="657" y="99"/>
                    </a:cubicBezTo>
                    <a:cubicBezTo>
                      <a:pt x="715" y="88"/>
                      <a:pt x="697" y="1"/>
                      <a:pt x="6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6"/>
              <p:cNvSpPr/>
              <p:nvPr/>
            </p:nvSpPr>
            <p:spPr>
              <a:xfrm>
                <a:off x="1205011" y="2011911"/>
                <a:ext cx="149678" cy="154551"/>
              </a:xfrm>
              <a:custGeom>
                <a:rect b="b" l="l" r="r" t="t"/>
                <a:pathLst>
                  <a:path extrusionOk="0" h="3140" w="3041">
                    <a:moveTo>
                      <a:pt x="1776" y="1"/>
                    </a:moveTo>
                    <a:cubicBezTo>
                      <a:pt x="1143" y="1"/>
                      <a:pt x="524" y="269"/>
                      <a:pt x="13" y="609"/>
                    </a:cubicBezTo>
                    <a:cubicBezTo>
                      <a:pt x="0" y="609"/>
                      <a:pt x="13" y="622"/>
                      <a:pt x="25" y="622"/>
                    </a:cubicBezTo>
                    <a:cubicBezTo>
                      <a:pt x="515" y="313"/>
                      <a:pt x="1134" y="59"/>
                      <a:pt x="1730" y="59"/>
                    </a:cubicBezTo>
                    <a:cubicBezTo>
                      <a:pt x="1770" y="59"/>
                      <a:pt x="1809" y="60"/>
                      <a:pt x="1849" y="62"/>
                    </a:cubicBezTo>
                    <a:cubicBezTo>
                      <a:pt x="2141" y="74"/>
                      <a:pt x="2445" y="171"/>
                      <a:pt x="2640" y="403"/>
                    </a:cubicBezTo>
                    <a:cubicBezTo>
                      <a:pt x="2859" y="658"/>
                      <a:pt x="2919" y="1023"/>
                      <a:pt x="2846" y="1351"/>
                    </a:cubicBezTo>
                    <a:cubicBezTo>
                      <a:pt x="2605" y="2415"/>
                      <a:pt x="1452" y="3064"/>
                      <a:pt x="407" y="3064"/>
                    </a:cubicBezTo>
                    <a:cubicBezTo>
                      <a:pt x="294" y="3064"/>
                      <a:pt x="182" y="3057"/>
                      <a:pt x="73" y="3041"/>
                    </a:cubicBezTo>
                    <a:cubicBezTo>
                      <a:pt x="70" y="3040"/>
                      <a:pt x="66" y="3040"/>
                      <a:pt x="63" y="3040"/>
                    </a:cubicBezTo>
                    <a:cubicBezTo>
                      <a:pt x="23" y="3040"/>
                      <a:pt x="16" y="3104"/>
                      <a:pt x="62" y="3114"/>
                    </a:cubicBezTo>
                    <a:cubicBezTo>
                      <a:pt x="180" y="3131"/>
                      <a:pt x="300" y="3139"/>
                      <a:pt x="419" y="3139"/>
                    </a:cubicBezTo>
                    <a:cubicBezTo>
                      <a:pt x="1253" y="3139"/>
                      <a:pt x="2079" y="2738"/>
                      <a:pt x="2578" y="2057"/>
                    </a:cubicBezTo>
                    <a:cubicBezTo>
                      <a:pt x="2870" y="1655"/>
                      <a:pt x="3041" y="1120"/>
                      <a:pt x="2846" y="633"/>
                    </a:cubicBezTo>
                    <a:cubicBezTo>
                      <a:pt x="2676" y="196"/>
                      <a:pt x="2226" y="1"/>
                      <a:pt x="177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16"/>
            <p:cNvSpPr txBox="1"/>
            <p:nvPr/>
          </p:nvSpPr>
          <p:spPr>
            <a:xfrm>
              <a:off x="6272419" y="1067313"/>
              <a:ext cx="3805200" cy="1378800"/>
            </a:xfrm>
            <a:prstGeom prst="rect">
              <a:avLst/>
            </a:prstGeom>
            <a:noFill/>
            <a:ln>
              <a:noFill/>
            </a:ln>
          </p:spPr>
          <p:txBody>
            <a:bodyPr anchorCtr="0" anchor="b" bIns="0" lIns="91425" spcFirstLastPara="1" rIns="91425" wrap="square" tIns="0">
              <a:noAutofit/>
            </a:bodyPr>
            <a:lstStyle/>
            <a:p>
              <a:pPr indent="0" lvl="0" marL="0" marR="0" rtl="0" algn="ctr">
                <a:lnSpc>
                  <a:spcPct val="70000"/>
                </a:lnSpc>
                <a:spcBef>
                  <a:spcPts val="0"/>
                </a:spcBef>
                <a:spcAft>
                  <a:spcPts val="0"/>
                </a:spcAft>
                <a:buClr>
                  <a:srgbClr val="000000"/>
                </a:buClr>
                <a:buSzPts val="12000"/>
                <a:buFont typeface="Nerko One"/>
                <a:buNone/>
              </a:pPr>
              <a:r>
                <a:rPr b="0" i="0" lang="vi-VN" sz="9600" u="none" cap="none" strike="noStrike">
                  <a:solidFill>
                    <a:srgbClr val="000000"/>
                  </a:solidFill>
                  <a:latin typeface="Lato"/>
                  <a:ea typeface="Lato"/>
                  <a:cs typeface="Lato"/>
                  <a:sym typeface="Lato"/>
                </a:rPr>
                <a:t>01</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descr="Ảnh có chứa văn bản, ảnh chụp màn hình, số, Phông chữ&#10;&#10;Mô tả được tự động tạo" id="266" name="Google Shape;266;p34"/>
          <p:cNvPicPr preferRelativeResize="0"/>
          <p:nvPr/>
        </p:nvPicPr>
        <p:blipFill rotWithShape="1">
          <a:blip r:embed="rId3">
            <a:alphaModFix/>
          </a:blip>
          <a:srcRect b="24523" l="48752" r="29640" t="71741"/>
          <a:stretch/>
        </p:blipFill>
        <p:spPr>
          <a:xfrm>
            <a:off x="1057306" y="4432107"/>
            <a:ext cx="3987328" cy="443994"/>
          </a:xfrm>
          <a:prstGeom prst="rect">
            <a:avLst/>
          </a:prstGeom>
          <a:noFill/>
          <a:ln>
            <a:noFill/>
          </a:ln>
        </p:spPr>
      </p:pic>
      <p:sp>
        <p:nvSpPr>
          <p:cNvPr id="267" name="Google Shape;267;p34"/>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3.2.9. Accessory Overlay Placement</a:t>
            </a:r>
            <a:endParaRPr>
              <a:latin typeface="Lato"/>
              <a:ea typeface="Lato"/>
              <a:cs typeface="Lato"/>
              <a:sym typeface="Lato"/>
            </a:endParaRPr>
          </a:p>
        </p:txBody>
      </p:sp>
      <p:sp>
        <p:nvSpPr>
          <p:cNvPr id="268" name="Google Shape;268;p34"/>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69" name="Google Shape;269;p34"/>
          <p:cNvSpPr txBox="1"/>
          <p:nvPr/>
        </p:nvSpPr>
        <p:spPr>
          <a:xfrm>
            <a:off x="251314" y="954187"/>
            <a:ext cx="5592441" cy="8063592"/>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t/>
            </a:r>
            <a:endParaRPr b="1" sz="2200">
              <a:solidFill>
                <a:schemeClr val="dk1"/>
              </a:solidFill>
              <a:latin typeface="Arial"/>
              <a:ea typeface="Arial"/>
              <a:cs typeface="Arial"/>
              <a:sym typeface="Arial"/>
            </a:endParaRPr>
          </a:p>
          <a:p>
            <a:pPr indent="-285750" lvl="0" marL="285750" marR="0" rtl="0" algn="l">
              <a:spcBef>
                <a:spcPts val="1200"/>
              </a:spcBef>
              <a:spcAft>
                <a:spcPts val="0"/>
              </a:spcAft>
              <a:buClr>
                <a:schemeClr val="dk1"/>
              </a:buClr>
              <a:buSzPts val="1600"/>
              <a:buFont typeface="Arial"/>
              <a:buChar char="•"/>
            </a:pPr>
            <a:r>
              <a:rPr b="1" lang="vi-VN" sz="2200">
                <a:solidFill>
                  <a:schemeClr val="dk1"/>
                </a:solidFill>
                <a:latin typeface="Arial"/>
                <a:ea typeface="Arial"/>
                <a:cs typeface="Arial"/>
                <a:sym typeface="Arial"/>
              </a:rPr>
              <a:t>Landmark Mapping:</a:t>
            </a:r>
            <a:r>
              <a:rPr lang="vi-VN" sz="2200">
                <a:solidFill>
                  <a:schemeClr val="dk1"/>
                </a:solidFill>
                <a:latin typeface="Arial"/>
                <a:ea typeface="Arial"/>
                <a:cs typeface="Arial"/>
                <a:sym typeface="Arial"/>
              </a:rPr>
              <a:t> Key landmarks guide accessory positioning:</a:t>
            </a:r>
            <a:endParaRPr sz="2200">
              <a:solidFill>
                <a:schemeClr val="dk1"/>
              </a:solidFill>
              <a:latin typeface="Arial"/>
              <a:ea typeface="Arial"/>
              <a:cs typeface="Arial"/>
              <a:sym typeface="Arial"/>
            </a:endParaRPr>
          </a:p>
          <a:p>
            <a:pPr indent="-285750" lvl="1" marL="1200150" marR="0" rtl="0" algn="l">
              <a:spcBef>
                <a:spcPts val="1200"/>
              </a:spcBef>
              <a:spcAft>
                <a:spcPts val="0"/>
              </a:spcAft>
              <a:buClr>
                <a:schemeClr val="dk1"/>
              </a:buClr>
              <a:buSzPts val="1600"/>
              <a:buFont typeface="Arial"/>
              <a:buChar char="•"/>
            </a:pPr>
            <a:r>
              <a:rPr b="0" i="0" lang="vi-VN" sz="2200" u="none" cap="none" strike="noStrike">
                <a:solidFill>
                  <a:schemeClr val="dk1"/>
                </a:solidFill>
                <a:latin typeface="Arial"/>
                <a:ea typeface="Arial"/>
                <a:cs typeface="Arial"/>
                <a:sym typeface="Arial"/>
              </a:rPr>
              <a:t>Glasses align with eye corners (landmarks 36–45).</a:t>
            </a:r>
            <a:endParaRPr b="0" i="0" sz="2200" u="none" cap="none" strike="noStrike">
              <a:solidFill>
                <a:schemeClr val="dk1"/>
              </a:solidFill>
              <a:latin typeface="Coming Soon"/>
              <a:ea typeface="Coming Soon"/>
              <a:cs typeface="Coming Soon"/>
              <a:sym typeface="Coming Soon"/>
            </a:endParaRPr>
          </a:p>
          <a:p>
            <a:pPr indent="-285750" lvl="1" marL="1200150" marR="0" rtl="0" algn="l">
              <a:spcBef>
                <a:spcPts val="0"/>
              </a:spcBef>
              <a:spcAft>
                <a:spcPts val="0"/>
              </a:spcAft>
              <a:buClr>
                <a:schemeClr val="dk1"/>
              </a:buClr>
              <a:buSzPts val="1600"/>
              <a:buFont typeface="Arial"/>
              <a:buChar char="•"/>
            </a:pPr>
            <a:r>
              <a:rPr b="0" i="0" lang="vi-VN" sz="2200" u="none" cap="none" strike="noStrike">
                <a:solidFill>
                  <a:schemeClr val="dk1"/>
                </a:solidFill>
                <a:latin typeface="Arial"/>
                <a:ea typeface="Arial"/>
                <a:cs typeface="Arial"/>
                <a:sym typeface="Arial"/>
              </a:rPr>
              <a:t>Hats align with the top forehead region (landmarks 19–24).</a:t>
            </a:r>
            <a:endParaRPr b="0" i="0" sz="2200" u="none" cap="none" strike="noStrike">
              <a:solidFill>
                <a:schemeClr val="dk1"/>
              </a:solidFill>
              <a:latin typeface="Coming Soon"/>
              <a:ea typeface="Coming Soon"/>
              <a:cs typeface="Coming Soon"/>
              <a:sym typeface="Coming Soon"/>
            </a:endParaRPr>
          </a:p>
          <a:p>
            <a:pPr indent="-285750" lvl="0" marL="285750" marR="0" rtl="0" algn="l">
              <a:spcBef>
                <a:spcPts val="0"/>
              </a:spcBef>
              <a:spcAft>
                <a:spcPts val="0"/>
              </a:spcAft>
              <a:buClr>
                <a:schemeClr val="dk1"/>
              </a:buClr>
              <a:buSzPts val="1600"/>
              <a:buFont typeface="Arial"/>
              <a:buChar char="•"/>
            </a:pPr>
            <a:r>
              <a:rPr b="1" lang="vi-VN" sz="2200">
                <a:solidFill>
                  <a:schemeClr val="dk1"/>
                </a:solidFill>
                <a:latin typeface="Arial"/>
                <a:ea typeface="Arial"/>
                <a:cs typeface="Arial"/>
                <a:sym typeface="Arial"/>
              </a:rPr>
              <a:t>Alpha Blending:</a:t>
            </a:r>
            <a:r>
              <a:rPr lang="vi-VN" sz="2200">
                <a:solidFill>
                  <a:schemeClr val="dk1"/>
                </a:solidFill>
                <a:latin typeface="Arial"/>
                <a:ea typeface="Arial"/>
                <a:cs typeface="Arial"/>
                <a:sym typeface="Arial"/>
              </a:rPr>
              <a:t> Merges accessory with the original frame for seamless integration:</a:t>
            </a:r>
            <a:endParaRPr sz="2200">
              <a:solidFill>
                <a:schemeClr val="dk1"/>
              </a:solidFill>
              <a:latin typeface="Arial"/>
              <a:ea typeface="Arial"/>
              <a:cs typeface="Arial"/>
              <a:sym typeface="Arial"/>
            </a:endParaRPr>
          </a:p>
          <a:p>
            <a:pPr indent="0" lvl="0" marL="0" marR="0" rtl="0" algn="l">
              <a:spcBef>
                <a:spcPts val="1200"/>
              </a:spcBef>
              <a:spcAft>
                <a:spcPts val="0"/>
              </a:spcAft>
              <a:buClr>
                <a:srgbClr val="000000"/>
              </a:buClr>
              <a:buSzPts val="1600"/>
              <a:buFont typeface="Coming Soon"/>
              <a:buNone/>
            </a:pPr>
            <a:r>
              <a:t/>
            </a:r>
            <a:endParaRPr sz="2200">
              <a:solidFill>
                <a:schemeClr val="dk1"/>
              </a:solidFill>
              <a:latin typeface="Arial"/>
              <a:ea typeface="Arial"/>
              <a:cs typeface="Arial"/>
              <a:sym typeface="Arial"/>
            </a:endParaRPr>
          </a:p>
          <a:p>
            <a:pPr indent="0" lvl="0" marL="0" marR="0" rtl="0" algn="l">
              <a:spcBef>
                <a:spcPts val="1200"/>
              </a:spcBef>
              <a:spcAft>
                <a:spcPts val="0"/>
              </a:spcAft>
              <a:buClr>
                <a:schemeClr val="dk1"/>
              </a:buClr>
              <a:buSzPts val="1600"/>
              <a:buFont typeface="Coming Soon"/>
              <a:buNone/>
            </a:pPr>
            <a:r>
              <a:rPr lang="vi-VN" sz="2200">
                <a:solidFill>
                  <a:schemeClr val="dk1"/>
                </a:solidFill>
                <a:latin typeface="Arial"/>
                <a:ea typeface="Arial"/>
                <a:cs typeface="Arial"/>
                <a:sym typeface="Arial"/>
              </a:rPr>
              <a:t>where A(x,y): accessory image, </a:t>
            </a:r>
            <a:endParaRPr sz="2200">
              <a:solidFill>
                <a:schemeClr val="dk1"/>
              </a:solidFill>
              <a:latin typeface="Arial"/>
              <a:ea typeface="Arial"/>
              <a:cs typeface="Arial"/>
              <a:sym typeface="Arial"/>
            </a:endParaRPr>
          </a:p>
          <a:p>
            <a:pPr indent="0" lvl="0" marL="0" marR="0" rtl="0" algn="l">
              <a:spcBef>
                <a:spcPts val="1200"/>
              </a:spcBef>
              <a:spcAft>
                <a:spcPts val="0"/>
              </a:spcAft>
              <a:buClr>
                <a:schemeClr val="dk1"/>
              </a:buClr>
              <a:buSzPts val="1600"/>
              <a:buFont typeface="Coming Soon"/>
              <a:buNone/>
            </a:pPr>
            <a:r>
              <a:rPr lang="vi-VN" sz="2200">
                <a:solidFill>
                  <a:schemeClr val="dk1"/>
                </a:solidFill>
                <a:latin typeface="Arial"/>
                <a:ea typeface="Arial"/>
                <a:cs typeface="Arial"/>
                <a:sym typeface="Arial"/>
              </a:rPr>
              <a:t>            α: transparency</a:t>
            </a:r>
            <a:endParaRPr sz="2200">
              <a:solidFill>
                <a:schemeClr val="dk1"/>
              </a:solidFill>
              <a:latin typeface="Arial"/>
              <a:ea typeface="Arial"/>
              <a:cs typeface="Arial"/>
              <a:sym typeface="Arial"/>
            </a:endParaRPr>
          </a:p>
          <a:p>
            <a:pPr indent="0" lvl="0" marL="0" marR="0" rtl="0" algn="l">
              <a:spcBef>
                <a:spcPts val="1200"/>
              </a:spcBef>
              <a:spcAft>
                <a:spcPts val="1200"/>
              </a:spcAft>
              <a:buClr>
                <a:schemeClr val="dk1"/>
              </a:buClr>
              <a:buSzPts val="1600"/>
              <a:buFont typeface="Coming Soon"/>
              <a:buNone/>
            </a:pPr>
            <a:r>
              <a:t/>
            </a:r>
            <a:endParaRPr b="1" sz="2200">
              <a:solidFill>
                <a:schemeClr val="dk1"/>
              </a:solidFill>
              <a:latin typeface="Lato"/>
              <a:ea typeface="Lato"/>
              <a:cs typeface="Lato"/>
              <a:sym typeface="Lato"/>
            </a:endParaRPr>
          </a:p>
        </p:txBody>
      </p:sp>
      <p:pic>
        <p:nvPicPr>
          <p:cNvPr descr="Ảnh có chứa văn bản, ảnh chụp màn hình, màn hình, phần mềm&#10;&#10;Mô tả được tự động tạo" id="270" name="Google Shape;270;p34"/>
          <p:cNvPicPr preferRelativeResize="0"/>
          <p:nvPr/>
        </p:nvPicPr>
        <p:blipFill rotWithShape="1">
          <a:blip r:embed="rId4">
            <a:alphaModFix/>
          </a:blip>
          <a:srcRect b="32527" l="16853" r="37195" t="38483"/>
          <a:stretch/>
        </p:blipFill>
        <p:spPr>
          <a:xfrm>
            <a:off x="5881443" y="950047"/>
            <a:ext cx="5976161" cy="2402194"/>
          </a:xfrm>
          <a:prstGeom prst="rect">
            <a:avLst/>
          </a:prstGeom>
          <a:noFill/>
          <a:ln>
            <a:noFill/>
          </a:ln>
        </p:spPr>
      </p:pic>
      <p:pic>
        <p:nvPicPr>
          <p:cNvPr id="271" name="Google Shape;271;p34"/>
          <p:cNvPicPr preferRelativeResize="0"/>
          <p:nvPr/>
        </p:nvPicPr>
        <p:blipFill rotWithShape="1">
          <a:blip r:embed="rId5">
            <a:alphaModFix/>
          </a:blip>
          <a:srcRect b="98" l="0" r="5069" t="0"/>
          <a:stretch/>
        </p:blipFill>
        <p:spPr>
          <a:xfrm>
            <a:off x="7232192" y="3432731"/>
            <a:ext cx="2939587" cy="28926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3.2.10. Wide-Angle Distortion</a:t>
            </a:r>
            <a:endParaRPr/>
          </a:p>
        </p:txBody>
      </p:sp>
      <p:sp>
        <p:nvSpPr>
          <p:cNvPr id="277" name="Google Shape;277;p35"/>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78" name="Google Shape;278;p35"/>
          <p:cNvSpPr txBox="1"/>
          <p:nvPr/>
        </p:nvSpPr>
        <p:spPr>
          <a:xfrm>
            <a:off x="790161" y="1042781"/>
            <a:ext cx="5637971"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200">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2200"/>
              <a:buFont typeface="Arial"/>
              <a:buChar char="•"/>
            </a:pPr>
            <a:r>
              <a:rPr b="1" lang="vi-VN" sz="2200">
                <a:solidFill>
                  <a:schemeClr val="dk1"/>
                </a:solidFill>
                <a:latin typeface="Calibri"/>
                <a:ea typeface="Calibri"/>
                <a:cs typeface="Calibri"/>
                <a:sym typeface="Calibri"/>
              </a:rPr>
              <a:t>Effect:</a:t>
            </a:r>
            <a:r>
              <a:rPr lang="vi-VN" sz="2200">
                <a:solidFill>
                  <a:schemeClr val="dk1"/>
                </a:solidFill>
                <a:latin typeface="Calibri"/>
                <a:ea typeface="Calibri"/>
                <a:cs typeface="Calibri"/>
                <a:sym typeface="Calibri"/>
              </a:rPr>
              <a:t> Simulates a fisheye view, distorting pixels based on their distance from the image center.</a:t>
            </a:r>
            <a:endParaRPr sz="2200">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2200"/>
              <a:buFont typeface="Arial"/>
              <a:buChar char="•"/>
            </a:pPr>
            <a:r>
              <a:rPr b="1" lang="vi-VN" sz="2200">
                <a:solidFill>
                  <a:schemeClr val="dk1"/>
                </a:solidFill>
                <a:latin typeface="Calibri"/>
                <a:ea typeface="Calibri"/>
                <a:cs typeface="Calibri"/>
                <a:sym typeface="Calibri"/>
              </a:rPr>
              <a:t>Distortion Model:</a:t>
            </a:r>
            <a:endParaRPr b="1"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2200"/>
              <a:buFont typeface="Arial"/>
              <a:buChar char="•"/>
            </a:pPr>
            <a:r>
              <a:rPr b="1" lang="vi-VN" sz="2200">
                <a:solidFill>
                  <a:schemeClr val="dk1"/>
                </a:solidFill>
                <a:latin typeface="Calibri"/>
                <a:ea typeface="Calibri"/>
                <a:cs typeface="Calibri"/>
                <a:sym typeface="Calibri"/>
              </a:rPr>
              <a:t>Camera Matrix (K):</a:t>
            </a:r>
            <a:r>
              <a:rPr lang="vi-VN" sz="2200">
                <a:solidFill>
                  <a:schemeClr val="dk1"/>
                </a:solidFill>
                <a:latin typeface="Calibri"/>
                <a:ea typeface="Calibri"/>
                <a:cs typeface="Calibri"/>
                <a:sym typeface="Calibri"/>
              </a:rPr>
              <a:t> Represents intrinsic camera parameters:</a:t>
            </a:r>
            <a:endParaRPr sz="2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p:txBody>
      </p:sp>
      <p:pic>
        <p:nvPicPr>
          <p:cNvPr descr="Ảnh có chứa văn bản, ảnh chụp màn hình, số, phần mềm&#10;&#10;Mô tả được tự động tạo" id="279" name="Google Shape;279;p35"/>
          <p:cNvPicPr preferRelativeResize="0"/>
          <p:nvPr/>
        </p:nvPicPr>
        <p:blipFill rotWithShape="1">
          <a:blip r:embed="rId3">
            <a:alphaModFix/>
          </a:blip>
          <a:srcRect b="41910" l="43168" r="25765" t="50567"/>
          <a:stretch/>
        </p:blipFill>
        <p:spPr>
          <a:xfrm>
            <a:off x="-3731" y="2987044"/>
            <a:ext cx="5865343" cy="887102"/>
          </a:xfrm>
          <a:prstGeom prst="rect">
            <a:avLst/>
          </a:prstGeom>
          <a:noFill/>
          <a:ln>
            <a:noFill/>
          </a:ln>
        </p:spPr>
      </p:pic>
      <p:pic>
        <p:nvPicPr>
          <p:cNvPr descr="Ảnh có chứa văn bản, ảnh chụp màn hình, số, phần mềm&#10;&#10;Mô tả được tự động tạo" id="280" name="Google Shape;280;p35"/>
          <p:cNvPicPr preferRelativeResize="0"/>
          <p:nvPr/>
        </p:nvPicPr>
        <p:blipFill rotWithShape="1">
          <a:blip r:embed="rId3">
            <a:alphaModFix/>
          </a:blip>
          <a:srcRect b="27717" l="52514" r="31979" t="63695"/>
          <a:stretch/>
        </p:blipFill>
        <p:spPr>
          <a:xfrm>
            <a:off x="791626" y="4866032"/>
            <a:ext cx="3107088" cy="1089169"/>
          </a:xfrm>
          <a:prstGeom prst="rect">
            <a:avLst/>
          </a:prstGeom>
          <a:noFill/>
          <a:ln>
            <a:noFill/>
          </a:ln>
        </p:spPr>
      </p:pic>
      <p:pic>
        <p:nvPicPr>
          <p:cNvPr descr="Ảnh có chứa văn bản, ảnh chụp màn hình, Phông chữ&#10;&#10;Mô tả được tự động tạo" id="281" name="Google Shape;281;p35"/>
          <p:cNvPicPr preferRelativeResize="0"/>
          <p:nvPr/>
        </p:nvPicPr>
        <p:blipFill rotWithShape="1">
          <a:blip r:embed="rId4">
            <a:alphaModFix/>
          </a:blip>
          <a:srcRect b="0" l="0" r="0" t="0"/>
          <a:stretch/>
        </p:blipFill>
        <p:spPr>
          <a:xfrm>
            <a:off x="5853642" y="2930729"/>
            <a:ext cx="6322088" cy="10190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vi-VN">
                <a:latin typeface="Lato"/>
                <a:ea typeface="Lato"/>
                <a:cs typeface="Lato"/>
                <a:sym typeface="Lato"/>
              </a:rPr>
              <a:t>3.3. Complexity</a:t>
            </a:r>
            <a:endParaRPr/>
          </a:p>
        </p:txBody>
      </p:sp>
      <p:sp>
        <p:nvSpPr>
          <p:cNvPr id="287" name="Google Shape;287;p36"/>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88" name="Google Shape;288;p36"/>
          <p:cNvSpPr txBox="1"/>
          <p:nvPr/>
        </p:nvSpPr>
        <p:spPr>
          <a:xfrm>
            <a:off x="338736" y="1589764"/>
            <a:ext cx="10209521" cy="663082"/>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1200"/>
              </a:spcAft>
              <a:buClr>
                <a:schemeClr val="dk1"/>
              </a:buClr>
              <a:buSzPts val="1600"/>
              <a:buFont typeface="Coming Soon"/>
              <a:buNone/>
            </a:pPr>
            <a:r>
              <a:t/>
            </a:r>
            <a:endParaRPr sz="2800">
              <a:solidFill>
                <a:schemeClr val="dk1"/>
              </a:solidFill>
              <a:latin typeface="Lato"/>
              <a:ea typeface="Lato"/>
              <a:cs typeface="Lato"/>
              <a:sym typeface="Lato"/>
            </a:endParaRPr>
          </a:p>
        </p:txBody>
      </p:sp>
      <p:sp>
        <p:nvSpPr>
          <p:cNvPr id="289" name="Google Shape;289;p36"/>
          <p:cNvSpPr txBox="1"/>
          <p:nvPr/>
        </p:nvSpPr>
        <p:spPr>
          <a:xfrm>
            <a:off x="1074556" y="1848901"/>
            <a:ext cx="10287839" cy="4895495"/>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rPr b="1" lang="vi-VN" sz="2400">
                <a:solidFill>
                  <a:schemeClr val="dk1"/>
                </a:solidFill>
                <a:latin typeface="Lato"/>
                <a:ea typeface="Lato"/>
                <a:cs typeface="Lato"/>
                <a:sym typeface="Lato"/>
              </a:rPr>
              <a:t>Face Detection:</a:t>
            </a:r>
            <a:r>
              <a:rPr lang="vi-VN" sz="2400">
                <a:solidFill>
                  <a:schemeClr val="dk1"/>
                </a:solidFill>
                <a:latin typeface="Lato"/>
                <a:ea typeface="Lato"/>
                <a:cs typeface="Lato"/>
                <a:sym typeface="Lato"/>
              </a:rPr>
              <a:t> O(n) per frame, where n is the number of faces in a frame.</a:t>
            </a:r>
            <a:endParaRPr/>
          </a:p>
          <a:p>
            <a:pPr indent="0" lvl="0" marL="0" marR="0" rtl="0" algn="l">
              <a:spcBef>
                <a:spcPts val="1200"/>
              </a:spcBef>
              <a:spcAft>
                <a:spcPts val="0"/>
              </a:spcAft>
              <a:buClr>
                <a:schemeClr val="dk1"/>
              </a:buClr>
              <a:buSzPts val="1600"/>
              <a:buFont typeface="Coming Soon"/>
              <a:buNone/>
            </a:pPr>
            <a:r>
              <a:t/>
            </a:r>
            <a:endParaRPr sz="2400">
              <a:solidFill>
                <a:schemeClr val="dk1"/>
              </a:solidFill>
              <a:latin typeface="Lato"/>
              <a:ea typeface="Lato"/>
              <a:cs typeface="Lato"/>
              <a:sym typeface="Lato"/>
            </a:endParaRPr>
          </a:p>
          <a:p>
            <a:pPr indent="0" lvl="0" marL="0" marR="0" rtl="0" algn="l">
              <a:spcBef>
                <a:spcPts val="1200"/>
              </a:spcBef>
              <a:spcAft>
                <a:spcPts val="0"/>
              </a:spcAft>
              <a:buClr>
                <a:schemeClr val="dk1"/>
              </a:buClr>
              <a:buSzPts val="1600"/>
              <a:buFont typeface="Coming Soon"/>
              <a:buNone/>
            </a:pPr>
            <a:r>
              <a:rPr b="1" lang="vi-VN" sz="2400">
                <a:solidFill>
                  <a:schemeClr val="dk1"/>
                </a:solidFill>
                <a:latin typeface="Lato"/>
                <a:ea typeface="Lato"/>
                <a:cs typeface="Lato"/>
                <a:sym typeface="Lato"/>
              </a:rPr>
              <a:t>Landmark Extraction: </a:t>
            </a:r>
            <a:r>
              <a:rPr lang="vi-VN" sz="2400">
                <a:solidFill>
                  <a:schemeClr val="dk1"/>
                </a:solidFill>
                <a:latin typeface="Lato"/>
                <a:ea typeface="Lato"/>
                <a:cs typeface="Lato"/>
                <a:sym typeface="Lato"/>
              </a:rPr>
              <a:t>O(m) where m=68 (Dlib’s model).</a:t>
            </a:r>
            <a:endParaRPr/>
          </a:p>
          <a:p>
            <a:pPr indent="0" lvl="0" marL="0" marR="0" rtl="0" algn="l">
              <a:spcBef>
                <a:spcPts val="1200"/>
              </a:spcBef>
              <a:spcAft>
                <a:spcPts val="0"/>
              </a:spcAft>
              <a:buClr>
                <a:schemeClr val="dk1"/>
              </a:buClr>
              <a:buSzPts val="1600"/>
              <a:buFont typeface="Coming Soon"/>
              <a:buNone/>
            </a:pPr>
            <a:r>
              <a:t/>
            </a:r>
            <a:endParaRPr sz="2400">
              <a:solidFill>
                <a:schemeClr val="dk1"/>
              </a:solidFill>
              <a:latin typeface="Lato"/>
              <a:ea typeface="Lato"/>
              <a:cs typeface="Lato"/>
              <a:sym typeface="Lato"/>
            </a:endParaRPr>
          </a:p>
          <a:p>
            <a:pPr indent="0" lvl="0" marL="0" marR="0" rtl="0" algn="l">
              <a:spcBef>
                <a:spcPts val="1200"/>
              </a:spcBef>
              <a:spcAft>
                <a:spcPts val="1200"/>
              </a:spcAft>
              <a:buClr>
                <a:schemeClr val="dk1"/>
              </a:buClr>
              <a:buSzPts val="1600"/>
              <a:buFont typeface="Coming Soon"/>
              <a:buNone/>
            </a:pPr>
            <a:r>
              <a:rPr b="1" lang="vi-VN" sz="2400">
                <a:solidFill>
                  <a:schemeClr val="dk1"/>
                </a:solidFill>
                <a:latin typeface="Lato"/>
                <a:ea typeface="Lato"/>
                <a:cs typeface="Lato"/>
                <a:sym typeface="Lato"/>
              </a:rPr>
              <a:t>Filter Application:</a:t>
            </a:r>
            <a:r>
              <a:rPr lang="vi-VN" sz="2400">
                <a:solidFill>
                  <a:schemeClr val="dk1"/>
                </a:solidFill>
                <a:latin typeface="Lato"/>
                <a:ea typeface="Lato"/>
                <a:cs typeface="Lato"/>
                <a:sym typeface="Lato"/>
              </a:rPr>
              <a:t> Ranges from O(k) for color adjustments to O(k2) for skin smoothing.</a:t>
            </a:r>
            <a:endParaRPr sz="24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5242959" y="4102320"/>
            <a:ext cx="6221492"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Lato"/>
              <a:buNone/>
            </a:pPr>
            <a:r>
              <a:rPr lang="vi-VN" sz="4400">
                <a:latin typeface="Lato"/>
                <a:ea typeface="Lato"/>
                <a:cs typeface="Lato"/>
                <a:sym typeface="Lato"/>
              </a:rPr>
              <a:t>Experiment</a:t>
            </a:r>
            <a:endParaRPr/>
          </a:p>
        </p:txBody>
      </p:sp>
      <p:sp>
        <p:nvSpPr>
          <p:cNvPr id="295" name="Google Shape;295;p37"/>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pSp>
        <p:nvGrpSpPr>
          <p:cNvPr id="296" name="Google Shape;296;p37"/>
          <p:cNvGrpSpPr/>
          <p:nvPr/>
        </p:nvGrpSpPr>
        <p:grpSpPr>
          <a:xfrm>
            <a:off x="6450402" y="1886222"/>
            <a:ext cx="3805200" cy="1890054"/>
            <a:chOff x="6272419" y="919333"/>
            <a:chExt cx="3805200" cy="1890054"/>
          </a:xfrm>
        </p:grpSpPr>
        <p:grpSp>
          <p:nvGrpSpPr>
            <p:cNvPr id="297" name="Google Shape;297;p37"/>
            <p:cNvGrpSpPr/>
            <p:nvPr/>
          </p:nvGrpSpPr>
          <p:grpSpPr>
            <a:xfrm>
              <a:off x="7385776" y="919333"/>
              <a:ext cx="1934453" cy="1890054"/>
              <a:chOff x="1192016" y="2011911"/>
              <a:chExt cx="162673" cy="158936"/>
            </a:xfrm>
          </p:grpSpPr>
          <p:sp>
            <p:nvSpPr>
              <p:cNvPr id="298" name="Google Shape;298;p37"/>
              <p:cNvSpPr/>
              <p:nvPr/>
            </p:nvSpPr>
            <p:spPr>
              <a:xfrm>
                <a:off x="1193000" y="2014273"/>
                <a:ext cx="157504" cy="150318"/>
              </a:xfrm>
              <a:custGeom>
                <a:rect b="b" l="l" r="r" t="t"/>
                <a:pathLst>
                  <a:path extrusionOk="0" h="3054" w="3200">
                    <a:moveTo>
                      <a:pt x="1658" y="0"/>
                    </a:moveTo>
                    <a:cubicBezTo>
                      <a:pt x="1043" y="0"/>
                      <a:pt x="505" y="306"/>
                      <a:pt x="1" y="647"/>
                    </a:cubicBezTo>
                    <a:cubicBezTo>
                      <a:pt x="1" y="647"/>
                      <a:pt x="1" y="658"/>
                      <a:pt x="14" y="658"/>
                    </a:cubicBezTo>
                    <a:cubicBezTo>
                      <a:pt x="494" y="350"/>
                      <a:pt x="1060" y="84"/>
                      <a:pt x="1652" y="84"/>
                    </a:cubicBezTo>
                    <a:cubicBezTo>
                      <a:pt x="1689" y="84"/>
                      <a:pt x="1727" y="85"/>
                      <a:pt x="1765" y="87"/>
                    </a:cubicBezTo>
                    <a:cubicBezTo>
                      <a:pt x="2373" y="112"/>
                      <a:pt x="3017" y="537"/>
                      <a:pt x="3030" y="1206"/>
                    </a:cubicBezTo>
                    <a:cubicBezTo>
                      <a:pt x="3030" y="1802"/>
                      <a:pt x="2543" y="2361"/>
                      <a:pt x="2057" y="2653"/>
                    </a:cubicBezTo>
                    <a:cubicBezTo>
                      <a:pt x="1712" y="2863"/>
                      <a:pt x="1325" y="2967"/>
                      <a:pt x="933" y="2967"/>
                    </a:cubicBezTo>
                    <a:cubicBezTo>
                      <a:pt x="690" y="2967"/>
                      <a:pt x="446" y="2927"/>
                      <a:pt x="208" y="2847"/>
                    </a:cubicBezTo>
                    <a:cubicBezTo>
                      <a:pt x="204" y="2847"/>
                      <a:pt x="201" y="2846"/>
                      <a:pt x="197" y="2846"/>
                    </a:cubicBezTo>
                    <a:cubicBezTo>
                      <a:pt x="144" y="2846"/>
                      <a:pt x="127" y="2921"/>
                      <a:pt x="184" y="2933"/>
                    </a:cubicBezTo>
                    <a:cubicBezTo>
                      <a:pt x="424" y="3014"/>
                      <a:pt x="671" y="3053"/>
                      <a:pt x="915" y="3053"/>
                    </a:cubicBezTo>
                    <a:cubicBezTo>
                      <a:pt x="1694" y="3053"/>
                      <a:pt x="2445" y="2655"/>
                      <a:pt x="2871" y="1960"/>
                    </a:cubicBezTo>
                    <a:cubicBezTo>
                      <a:pt x="3127" y="1547"/>
                      <a:pt x="3200" y="1060"/>
                      <a:pt x="2932" y="634"/>
                    </a:cubicBezTo>
                    <a:cubicBezTo>
                      <a:pt x="2665" y="233"/>
                      <a:pt x="2203" y="26"/>
                      <a:pt x="1728" y="2"/>
                    </a:cubicBezTo>
                    <a:cubicBezTo>
                      <a:pt x="1705" y="1"/>
                      <a:pt x="1681" y="0"/>
                      <a:pt x="16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7"/>
              <p:cNvSpPr/>
              <p:nvPr/>
            </p:nvSpPr>
            <p:spPr>
              <a:xfrm>
                <a:off x="1192016" y="2148796"/>
                <a:ext cx="34257" cy="22051"/>
              </a:xfrm>
              <a:custGeom>
                <a:rect b="b" l="l" r="r" t="t"/>
                <a:pathLst>
                  <a:path extrusionOk="0" h="448" w="696">
                    <a:moveTo>
                      <a:pt x="11" y="0"/>
                    </a:moveTo>
                    <a:cubicBezTo>
                      <a:pt x="4" y="0"/>
                      <a:pt x="0" y="9"/>
                      <a:pt x="9" y="17"/>
                    </a:cubicBezTo>
                    <a:cubicBezTo>
                      <a:pt x="143" y="236"/>
                      <a:pt x="362" y="370"/>
                      <a:pt x="617" y="443"/>
                    </a:cubicBezTo>
                    <a:cubicBezTo>
                      <a:pt x="624" y="446"/>
                      <a:pt x="630" y="447"/>
                      <a:pt x="636" y="447"/>
                    </a:cubicBezTo>
                    <a:cubicBezTo>
                      <a:pt x="682" y="447"/>
                      <a:pt x="695" y="369"/>
                      <a:pt x="642" y="358"/>
                    </a:cubicBezTo>
                    <a:cubicBezTo>
                      <a:pt x="410" y="285"/>
                      <a:pt x="204" y="151"/>
                      <a:pt x="21" y="5"/>
                    </a:cubicBezTo>
                    <a:cubicBezTo>
                      <a:pt x="18" y="2"/>
                      <a:pt x="14" y="0"/>
                      <a:pt x="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7"/>
              <p:cNvSpPr/>
              <p:nvPr/>
            </p:nvSpPr>
            <p:spPr>
              <a:xfrm>
                <a:off x="1195412" y="2151356"/>
                <a:ext cx="35192" cy="5857"/>
              </a:xfrm>
              <a:custGeom>
                <a:rect b="b" l="l" r="r" t="t"/>
                <a:pathLst>
                  <a:path extrusionOk="0" h="119" w="715">
                    <a:moveTo>
                      <a:pt x="644" y="1"/>
                    </a:moveTo>
                    <a:cubicBezTo>
                      <a:pt x="640" y="1"/>
                      <a:pt x="637" y="1"/>
                      <a:pt x="633" y="2"/>
                    </a:cubicBezTo>
                    <a:cubicBezTo>
                      <a:pt x="513" y="16"/>
                      <a:pt x="393" y="22"/>
                      <a:pt x="273" y="22"/>
                    </a:cubicBezTo>
                    <a:cubicBezTo>
                      <a:pt x="186" y="22"/>
                      <a:pt x="100" y="19"/>
                      <a:pt x="13" y="14"/>
                    </a:cubicBezTo>
                    <a:cubicBezTo>
                      <a:pt x="1" y="14"/>
                      <a:pt x="1" y="38"/>
                      <a:pt x="13" y="38"/>
                    </a:cubicBezTo>
                    <a:cubicBezTo>
                      <a:pt x="157" y="94"/>
                      <a:pt x="290" y="119"/>
                      <a:pt x="429" y="119"/>
                    </a:cubicBezTo>
                    <a:cubicBezTo>
                      <a:pt x="503" y="119"/>
                      <a:pt x="578" y="112"/>
                      <a:pt x="657" y="99"/>
                    </a:cubicBezTo>
                    <a:cubicBezTo>
                      <a:pt x="715" y="88"/>
                      <a:pt x="697" y="1"/>
                      <a:pt x="6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7"/>
              <p:cNvSpPr/>
              <p:nvPr/>
            </p:nvSpPr>
            <p:spPr>
              <a:xfrm>
                <a:off x="1205011" y="2011911"/>
                <a:ext cx="149678" cy="154551"/>
              </a:xfrm>
              <a:custGeom>
                <a:rect b="b" l="l" r="r" t="t"/>
                <a:pathLst>
                  <a:path extrusionOk="0" h="3140" w="3041">
                    <a:moveTo>
                      <a:pt x="1776" y="1"/>
                    </a:moveTo>
                    <a:cubicBezTo>
                      <a:pt x="1143" y="1"/>
                      <a:pt x="524" y="269"/>
                      <a:pt x="13" y="609"/>
                    </a:cubicBezTo>
                    <a:cubicBezTo>
                      <a:pt x="0" y="609"/>
                      <a:pt x="13" y="622"/>
                      <a:pt x="25" y="622"/>
                    </a:cubicBezTo>
                    <a:cubicBezTo>
                      <a:pt x="515" y="313"/>
                      <a:pt x="1134" y="59"/>
                      <a:pt x="1730" y="59"/>
                    </a:cubicBezTo>
                    <a:cubicBezTo>
                      <a:pt x="1770" y="59"/>
                      <a:pt x="1809" y="60"/>
                      <a:pt x="1849" y="62"/>
                    </a:cubicBezTo>
                    <a:cubicBezTo>
                      <a:pt x="2141" y="74"/>
                      <a:pt x="2445" y="171"/>
                      <a:pt x="2640" y="403"/>
                    </a:cubicBezTo>
                    <a:cubicBezTo>
                      <a:pt x="2859" y="658"/>
                      <a:pt x="2919" y="1023"/>
                      <a:pt x="2846" y="1351"/>
                    </a:cubicBezTo>
                    <a:cubicBezTo>
                      <a:pt x="2605" y="2415"/>
                      <a:pt x="1452" y="3064"/>
                      <a:pt x="407" y="3064"/>
                    </a:cubicBezTo>
                    <a:cubicBezTo>
                      <a:pt x="294" y="3064"/>
                      <a:pt x="182" y="3057"/>
                      <a:pt x="73" y="3041"/>
                    </a:cubicBezTo>
                    <a:cubicBezTo>
                      <a:pt x="70" y="3040"/>
                      <a:pt x="66" y="3040"/>
                      <a:pt x="63" y="3040"/>
                    </a:cubicBezTo>
                    <a:cubicBezTo>
                      <a:pt x="23" y="3040"/>
                      <a:pt x="16" y="3104"/>
                      <a:pt x="62" y="3114"/>
                    </a:cubicBezTo>
                    <a:cubicBezTo>
                      <a:pt x="180" y="3131"/>
                      <a:pt x="300" y="3139"/>
                      <a:pt x="419" y="3139"/>
                    </a:cubicBezTo>
                    <a:cubicBezTo>
                      <a:pt x="1253" y="3139"/>
                      <a:pt x="2079" y="2738"/>
                      <a:pt x="2578" y="2057"/>
                    </a:cubicBezTo>
                    <a:cubicBezTo>
                      <a:pt x="2870" y="1655"/>
                      <a:pt x="3041" y="1120"/>
                      <a:pt x="2846" y="633"/>
                    </a:cubicBezTo>
                    <a:cubicBezTo>
                      <a:pt x="2676" y="196"/>
                      <a:pt x="2226" y="1"/>
                      <a:pt x="177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2" name="Google Shape;302;p37"/>
            <p:cNvSpPr txBox="1"/>
            <p:nvPr/>
          </p:nvSpPr>
          <p:spPr>
            <a:xfrm>
              <a:off x="6272419" y="1077896"/>
              <a:ext cx="3805200" cy="1378800"/>
            </a:xfrm>
            <a:prstGeom prst="rect">
              <a:avLst/>
            </a:prstGeom>
            <a:noFill/>
            <a:ln>
              <a:noFill/>
            </a:ln>
          </p:spPr>
          <p:txBody>
            <a:bodyPr anchorCtr="0" anchor="b" bIns="0" lIns="91425" spcFirstLastPara="1" rIns="91425" wrap="square" tIns="0">
              <a:noAutofit/>
            </a:bodyPr>
            <a:lstStyle/>
            <a:p>
              <a:pPr indent="0" lvl="0" marL="0" marR="0" rtl="0" algn="ctr">
                <a:lnSpc>
                  <a:spcPct val="70000"/>
                </a:lnSpc>
                <a:spcBef>
                  <a:spcPts val="0"/>
                </a:spcBef>
                <a:spcAft>
                  <a:spcPts val="0"/>
                </a:spcAft>
                <a:buClr>
                  <a:srgbClr val="000000"/>
                </a:buClr>
                <a:buSzPts val="12000"/>
                <a:buFont typeface="Nerko One"/>
                <a:buNone/>
              </a:pPr>
              <a:r>
                <a:rPr b="0" i="0" lang="vi-VN" sz="9600" u="none" cap="none" strike="noStrike">
                  <a:solidFill>
                    <a:srgbClr val="000000"/>
                  </a:solidFill>
                  <a:latin typeface="Lato"/>
                  <a:ea typeface="Lato"/>
                  <a:cs typeface="Lato"/>
                  <a:sym typeface="Lato"/>
                </a:rPr>
                <a:t>04</a:t>
              </a:r>
              <a:endParaRPr b="0" i="0" sz="9600" u="none" cap="none" strike="noStrike">
                <a:solidFill>
                  <a:srgbClr val="000000"/>
                </a:solidFill>
                <a:latin typeface="Lato"/>
                <a:ea typeface="Lato"/>
                <a:cs typeface="Lato"/>
                <a:sym typeface="La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338736" y="112543"/>
            <a:ext cx="115146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4.1. Experimental Setup</a:t>
            </a:r>
            <a:endParaRPr/>
          </a:p>
        </p:txBody>
      </p:sp>
      <p:sp>
        <p:nvSpPr>
          <p:cNvPr id="308" name="Google Shape;308;p38"/>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09" name="Google Shape;309;p38"/>
          <p:cNvSpPr txBox="1"/>
          <p:nvPr/>
        </p:nvSpPr>
        <p:spPr>
          <a:xfrm>
            <a:off x="338725" y="1114363"/>
            <a:ext cx="7603200" cy="2879700"/>
          </a:xfrm>
          <a:prstGeom prst="rect">
            <a:avLst/>
          </a:prstGeom>
          <a:noFill/>
          <a:ln>
            <a:noFill/>
          </a:ln>
        </p:spPr>
        <p:txBody>
          <a:bodyPr anchorCtr="0" anchor="t" bIns="0" lIns="91425" spcFirstLastPara="1" rIns="91425" wrap="square" tIns="0">
            <a:noAutofit/>
          </a:bodyPr>
          <a:lstStyle/>
          <a:p>
            <a:pPr indent="0" lvl="0" marL="0" rtl="0" algn="l">
              <a:lnSpc>
                <a:spcPct val="115000"/>
              </a:lnSpc>
              <a:spcBef>
                <a:spcPts val="1200"/>
              </a:spcBef>
              <a:spcAft>
                <a:spcPts val="0"/>
              </a:spcAft>
              <a:buNone/>
            </a:pPr>
            <a:r>
              <a:rPr b="1" lang="vi-VN" sz="1900">
                <a:solidFill>
                  <a:schemeClr val="dk1"/>
                </a:solidFill>
              </a:rPr>
              <a:t>Device Configuration</a:t>
            </a:r>
            <a:r>
              <a:rPr lang="vi-VN" sz="1900">
                <a:solidFill>
                  <a:schemeClr val="dk1"/>
                </a:solidFill>
              </a:rPr>
              <a:t>:</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b="1" lang="vi-VN" sz="1900">
                <a:solidFill>
                  <a:schemeClr val="dk1"/>
                </a:solidFill>
              </a:rPr>
              <a:t>Device</a:t>
            </a:r>
            <a:r>
              <a:rPr lang="vi-VN" sz="1900">
                <a:solidFill>
                  <a:schemeClr val="dk1"/>
                </a:solidFill>
              </a:rPr>
              <a:t> : MacBook Pro M2</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vi-VN" sz="1900">
                <a:solidFill>
                  <a:schemeClr val="dk1"/>
                </a:solidFill>
              </a:rPr>
              <a:t>Processor</a:t>
            </a:r>
            <a:r>
              <a:rPr lang="vi-VN" sz="1900">
                <a:solidFill>
                  <a:schemeClr val="dk1"/>
                </a:solidFill>
              </a:rPr>
              <a:t>: Apple M2 (10-core GPU, 8-core CPU).</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vi-VN" sz="1900">
                <a:solidFill>
                  <a:schemeClr val="dk1"/>
                </a:solidFill>
              </a:rPr>
              <a:t>Memory</a:t>
            </a:r>
            <a:r>
              <a:rPr lang="vi-VN" sz="1900">
                <a:solidFill>
                  <a:schemeClr val="dk1"/>
                </a:solidFill>
              </a:rPr>
              <a:t>: 16GB </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vi-VN" sz="1900">
                <a:solidFill>
                  <a:schemeClr val="dk1"/>
                </a:solidFill>
              </a:rPr>
              <a:t>Operating System</a:t>
            </a:r>
            <a:r>
              <a:rPr lang="vi-VN" sz="1900">
                <a:solidFill>
                  <a:schemeClr val="dk1"/>
                </a:solidFill>
              </a:rPr>
              <a:t>: macOS Sonoma 14.2.1</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vi-VN" sz="1900">
                <a:solidFill>
                  <a:schemeClr val="dk1"/>
                </a:solidFill>
              </a:rPr>
              <a:t>Webcam</a:t>
            </a:r>
            <a:r>
              <a:rPr lang="vi-VN" sz="1900">
                <a:solidFill>
                  <a:schemeClr val="dk1"/>
                </a:solidFill>
              </a:rPr>
              <a:t>: Integrated 1080p.</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vi-VN" sz="1900">
                <a:solidFill>
                  <a:schemeClr val="dk1"/>
                </a:solidFill>
              </a:rPr>
              <a:t>Libraries</a:t>
            </a:r>
            <a:r>
              <a:rPr lang="vi-VN" sz="1900">
                <a:solidFill>
                  <a:schemeClr val="dk1"/>
                </a:solidFill>
              </a:rPr>
              <a:t>: OpenCV 4.10, dlib 19.24.6 , NumPy.</a:t>
            </a:r>
            <a:endParaRPr sz="1900">
              <a:solidFill>
                <a:schemeClr val="dk1"/>
              </a:solidFill>
            </a:endParaRPr>
          </a:p>
          <a:p>
            <a:pPr indent="0" lvl="0" marL="0" marR="0" rtl="0" algn="l">
              <a:spcBef>
                <a:spcPts val="1200"/>
              </a:spcBef>
              <a:spcAft>
                <a:spcPts val="0"/>
              </a:spcAft>
              <a:buClr>
                <a:schemeClr val="dk1"/>
              </a:buClr>
              <a:buSzPts val="1600"/>
              <a:buFont typeface="Coming Soon"/>
              <a:buNone/>
            </a:pPr>
            <a:r>
              <a:t/>
            </a:r>
            <a:endParaRPr b="1" sz="1900">
              <a:solidFill>
                <a:schemeClr val="dk1"/>
              </a:solidFill>
            </a:endParaRPr>
          </a:p>
        </p:txBody>
      </p:sp>
      <p:pic>
        <p:nvPicPr>
          <p:cNvPr descr="Liveness Detection with OpenCV Demo - YouTube" id="310" name="Google Shape;310;p38"/>
          <p:cNvPicPr preferRelativeResize="0"/>
          <p:nvPr/>
        </p:nvPicPr>
        <p:blipFill rotWithShape="1">
          <a:blip r:embed="rId3">
            <a:alphaModFix/>
          </a:blip>
          <a:srcRect b="-230" l="10606" r="9705" t="0"/>
          <a:stretch/>
        </p:blipFill>
        <p:spPr>
          <a:xfrm>
            <a:off x="7518542" y="986575"/>
            <a:ext cx="4403557" cy="3135269"/>
          </a:xfrm>
          <a:prstGeom prst="rect">
            <a:avLst/>
          </a:prstGeom>
          <a:noFill/>
          <a:ln>
            <a:noFill/>
          </a:ln>
        </p:spPr>
      </p:pic>
      <p:pic>
        <p:nvPicPr>
          <p:cNvPr descr="Ảnh có chứa Mặt người, người, trang phục, cười&#10;&#10;Mô tả được tự động tạo" id="311" name="Google Shape;311;p38"/>
          <p:cNvPicPr preferRelativeResize="0"/>
          <p:nvPr/>
        </p:nvPicPr>
        <p:blipFill rotWithShape="1">
          <a:blip r:embed="rId4">
            <a:alphaModFix/>
          </a:blip>
          <a:srcRect b="0" l="0" r="0" t="0"/>
          <a:stretch/>
        </p:blipFill>
        <p:spPr>
          <a:xfrm>
            <a:off x="7512287" y="3548457"/>
            <a:ext cx="4416070" cy="2555468"/>
          </a:xfrm>
          <a:prstGeom prst="rect">
            <a:avLst/>
          </a:prstGeom>
          <a:noFill/>
          <a:ln>
            <a:noFill/>
          </a:ln>
        </p:spPr>
      </p:pic>
      <p:sp>
        <p:nvSpPr>
          <p:cNvPr id="312" name="Google Shape;312;p38"/>
          <p:cNvSpPr txBox="1"/>
          <p:nvPr/>
        </p:nvSpPr>
        <p:spPr>
          <a:xfrm>
            <a:off x="338725" y="3785063"/>
            <a:ext cx="6997800" cy="193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1900">
                <a:solidFill>
                  <a:schemeClr val="dk1"/>
                </a:solidFill>
              </a:rPr>
              <a:t>Testing Environment:</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vi-VN" sz="1900">
                <a:solidFill>
                  <a:schemeClr val="dk1"/>
                </a:solidFill>
              </a:rPr>
              <a:t>Real-time video processing tested under normal lighting conditions.</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vi-VN" sz="1900">
                <a:solidFill>
                  <a:schemeClr val="dk1"/>
                </a:solidFill>
              </a:rPr>
              <a:t>Frame resolution maintained at </a:t>
            </a:r>
            <a:r>
              <a:rPr b="1" lang="vi-VN" sz="1900">
                <a:solidFill>
                  <a:schemeClr val="dk1"/>
                </a:solidFill>
              </a:rPr>
              <a:t>1280x720</a:t>
            </a:r>
            <a:r>
              <a:rPr lang="vi-VN" sz="1900">
                <a:solidFill>
                  <a:schemeClr val="dk1"/>
                </a:solidFill>
              </a:rPr>
              <a:t> </a:t>
            </a:r>
            <a:r>
              <a:rPr b="1" lang="vi-VN" sz="1900">
                <a:solidFill>
                  <a:schemeClr val="dk1"/>
                </a:solidFill>
              </a:rPr>
              <a:t>pixels</a:t>
            </a:r>
            <a:r>
              <a:rPr lang="vi-VN" sz="1900">
                <a:solidFill>
                  <a:schemeClr val="dk1"/>
                </a:solidFill>
              </a:rPr>
              <a:t> </a:t>
            </a:r>
            <a:r>
              <a:rPr lang="vi-VN" sz="1900">
                <a:solidFill>
                  <a:schemeClr val="dk1"/>
                </a:solidFill>
              </a:rPr>
              <a:t>for uniformity.</a:t>
            </a:r>
            <a:endParaRPr sz="1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t>4.2. Evaluation </a:t>
            </a:r>
            <a:r>
              <a:rPr b="0" lang="vi-VN"/>
              <a:t>Metrics and Process</a:t>
            </a:r>
            <a:endParaRPr/>
          </a:p>
        </p:txBody>
      </p:sp>
      <p:sp>
        <p:nvSpPr>
          <p:cNvPr id="318" name="Google Shape;318;p39"/>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19" name="Google Shape;319;p39"/>
          <p:cNvSpPr txBox="1"/>
          <p:nvPr/>
        </p:nvSpPr>
        <p:spPr>
          <a:xfrm>
            <a:off x="1931295" y="783359"/>
            <a:ext cx="8049028" cy="710199"/>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rgbClr val="000000"/>
              </a:buClr>
              <a:buSzPts val="1600"/>
              <a:buFont typeface="Coming Soon"/>
              <a:buNone/>
            </a:pPr>
            <a:r>
              <a:t/>
            </a:r>
            <a:endParaRPr b="1" i="0" sz="4000" u="sng" cap="none" strike="noStrike">
              <a:solidFill>
                <a:srgbClr val="000000"/>
              </a:solidFill>
              <a:latin typeface="Lato"/>
              <a:ea typeface="Lato"/>
              <a:cs typeface="Lato"/>
              <a:sym typeface="Lato"/>
            </a:endParaRPr>
          </a:p>
        </p:txBody>
      </p:sp>
      <p:pic>
        <p:nvPicPr>
          <p:cNvPr descr="Ảnh có chứa Mặt người, cười, ảnh ghép tổng hợp, cô gái&#10;&#10;Mô tả được tự động tạo" id="320" name="Google Shape;320;p39"/>
          <p:cNvPicPr preferRelativeResize="0"/>
          <p:nvPr/>
        </p:nvPicPr>
        <p:blipFill rotWithShape="1">
          <a:blip r:embed="rId3">
            <a:alphaModFix/>
          </a:blip>
          <a:srcRect b="0" l="0" r="0" t="0"/>
          <a:stretch/>
        </p:blipFill>
        <p:spPr>
          <a:xfrm>
            <a:off x="7162200" y="1280587"/>
            <a:ext cx="4499172" cy="4296824"/>
          </a:xfrm>
          <a:prstGeom prst="rect">
            <a:avLst/>
          </a:prstGeom>
          <a:noFill/>
          <a:ln>
            <a:noFill/>
          </a:ln>
        </p:spPr>
      </p:pic>
      <p:sp>
        <p:nvSpPr>
          <p:cNvPr id="321" name="Google Shape;321;p39"/>
          <p:cNvSpPr txBox="1"/>
          <p:nvPr/>
        </p:nvSpPr>
        <p:spPr>
          <a:xfrm>
            <a:off x="338725" y="3441025"/>
            <a:ext cx="7052700" cy="184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VN" sz="1800">
                <a:solidFill>
                  <a:schemeClr val="dk1"/>
                </a:solidFill>
              </a:rPr>
              <a:t>Evaluation Process:</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vi-VN" sz="1800">
                <a:solidFill>
                  <a:schemeClr val="dk1"/>
                </a:solidFill>
              </a:rPr>
              <a:t>Step 1:</a:t>
            </a:r>
            <a:r>
              <a:rPr lang="vi-VN" sz="1800">
                <a:solidFill>
                  <a:schemeClr val="dk1"/>
                </a:solidFill>
              </a:rPr>
              <a:t> Select and activate a filter.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vi-VN" sz="1800">
                <a:solidFill>
                  <a:schemeClr val="dk1"/>
                </a:solidFill>
              </a:rPr>
              <a:t>Step 2:</a:t>
            </a:r>
            <a:r>
              <a:rPr lang="vi-VN" sz="1800">
                <a:solidFill>
                  <a:schemeClr val="dk1"/>
                </a:solidFill>
              </a:rPr>
              <a:t> Observe FPS performance for 100 frames.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vi-VN" sz="1800">
                <a:solidFill>
                  <a:schemeClr val="dk1"/>
                </a:solidFill>
              </a:rPr>
              <a:t>Step 3:</a:t>
            </a:r>
            <a:r>
              <a:rPr lang="vi-VN" sz="1800">
                <a:solidFill>
                  <a:schemeClr val="dk1"/>
                </a:solidFill>
              </a:rPr>
              <a:t> Conduct visual inspection for alignment and clarity.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vi-VN" sz="1800">
                <a:solidFill>
                  <a:schemeClr val="dk1"/>
                </a:solidFill>
              </a:rPr>
              <a:t>Step 4:</a:t>
            </a:r>
            <a:r>
              <a:rPr lang="vi-VN" sz="1800">
                <a:solidFill>
                  <a:schemeClr val="dk1"/>
                </a:solidFill>
              </a:rPr>
              <a:t> Record observations and compute average FPS.</a:t>
            </a:r>
            <a:endParaRPr sz="1800">
              <a:solidFill>
                <a:schemeClr val="dk1"/>
              </a:solidFill>
            </a:endParaRPr>
          </a:p>
        </p:txBody>
      </p:sp>
      <p:sp>
        <p:nvSpPr>
          <p:cNvPr id="322" name="Google Shape;322;p39"/>
          <p:cNvSpPr txBox="1"/>
          <p:nvPr/>
        </p:nvSpPr>
        <p:spPr>
          <a:xfrm>
            <a:off x="250825" y="1134050"/>
            <a:ext cx="6393000" cy="19686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Clr>
                <a:schemeClr val="dk1"/>
              </a:buClr>
              <a:buSzPts val="1100"/>
              <a:buFont typeface="Arial"/>
              <a:buNone/>
            </a:pPr>
            <a:r>
              <a:rPr b="1" lang="vi-VN" sz="1800">
                <a:solidFill>
                  <a:schemeClr val="dk1"/>
                </a:solidFill>
              </a:rPr>
              <a:t>Metrics Used</a:t>
            </a:r>
            <a:r>
              <a:rPr lang="vi-VN" sz="1800">
                <a:solidFill>
                  <a:schemeClr val="dk1"/>
                </a:solidFill>
              </a:rPr>
              <a:t>:</a:t>
            </a:r>
            <a:endParaRPr sz="1800">
              <a:solidFill>
                <a:schemeClr val="dk1"/>
              </a:solidFill>
            </a:endParaRPr>
          </a:p>
          <a:p>
            <a:pPr indent="-298450" lvl="0" marL="285750" marR="0" rtl="0" algn="l">
              <a:spcBef>
                <a:spcPts val="1200"/>
              </a:spcBef>
              <a:spcAft>
                <a:spcPts val="0"/>
              </a:spcAft>
              <a:buClr>
                <a:srgbClr val="000000"/>
              </a:buClr>
              <a:buSzPts val="1800"/>
              <a:buFont typeface="Arial  "/>
              <a:buChar char="•"/>
            </a:pPr>
            <a:r>
              <a:rPr b="1" lang="vi-VN" sz="1800">
                <a:solidFill>
                  <a:schemeClr val="dk1"/>
                </a:solidFill>
              </a:rPr>
              <a:t>FPS(Frames Per Second)</a:t>
            </a:r>
            <a:r>
              <a:rPr lang="vi-VN" sz="1800">
                <a:solidFill>
                  <a:schemeClr val="dk1"/>
                </a:solidFill>
              </a:rPr>
              <a:t>: Measures the real-time performance and smoothness of the system.</a:t>
            </a:r>
            <a:endParaRPr sz="1800"/>
          </a:p>
          <a:p>
            <a:pPr indent="-298450" lvl="0" marL="285750" marR="0" rtl="0" algn="l">
              <a:spcBef>
                <a:spcPts val="1200"/>
              </a:spcBef>
              <a:spcAft>
                <a:spcPts val="0"/>
              </a:spcAft>
              <a:buClr>
                <a:srgbClr val="000000"/>
              </a:buClr>
              <a:buSzPts val="1800"/>
              <a:buFont typeface="Arial  "/>
              <a:buChar char="•"/>
            </a:pPr>
            <a:r>
              <a:rPr b="1" lang="vi-VN" sz="1800">
                <a:solidFill>
                  <a:schemeClr val="dk1"/>
                </a:solidFill>
              </a:rPr>
              <a:t>Visual Inspection: </a:t>
            </a:r>
            <a:r>
              <a:rPr lang="vi-VN" sz="1800">
                <a:solidFill>
                  <a:schemeClr val="dk1"/>
                </a:solidFill>
              </a:rPr>
              <a:t>Determines the aesthetic appeal, natural alignment, and usability of filters through subjective evaluation.</a:t>
            </a:r>
            <a:endParaRPr sz="1800">
              <a:solidFill>
                <a:schemeClr val="dk1"/>
              </a:solidFill>
            </a:endParaRPr>
          </a:p>
          <a:p>
            <a:pPr indent="-184150" lvl="0" marL="285750" marR="0" rtl="0" algn="l">
              <a:spcBef>
                <a:spcPts val="0"/>
              </a:spcBef>
              <a:spcAft>
                <a:spcPts val="0"/>
              </a:spcAft>
              <a:buClr>
                <a:srgbClr val="000000"/>
              </a:buClr>
              <a:buSzPts val="1600"/>
              <a:buFont typeface="Arial"/>
              <a:buNone/>
            </a:pPr>
            <a:r>
              <a:t/>
            </a:r>
            <a:endParaRPr sz="1800">
              <a:solidFill>
                <a:schemeClr val="dk1"/>
              </a:solidFill>
            </a:endParaRPr>
          </a:p>
          <a:p>
            <a:pPr indent="-184150" lvl="0" marL="285750" marR="0" rtl="0" algn="l">
              <a:spcBef>
                <a:spcPts val="1200"/>
              </a:spcBef>
              <a:spcAft>
                <a:spcPts val="1200"/>
              </a:spcAft>
              <a:buClr>
                <a:schemeClr val="dk1"/>
              </a:buClr>
              <a:buSzPts val="1600"/>
              <a:buFont typeface="Arial"/>
              <a:buNone/>
            </a:pPr>
            <a:r>
              <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0"/>
          <p:cNvSpPr txBox="1"/>
          <p:nvPr>
            <p:ph type="title"/>
          </p:nvPr>
        </p:nvSpPr>
        <p:spPr>
          <a:xfrm>
            <a:off x="338736" y="112543"/>
            <a:ext cx="115146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t>4.3. Experimental Results</a:t>
            </a:r>
            <a:endParaRPr/>
          </a:p>
        </p:txBody>
      </p:sp>
      <p:sp>
        <p:nvSpPr>
          <p:cNvPr id="328" name="Google Shape;328;p40"/>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29" name="Google Shape;329;p40"/>
          <p:cNvSpPr txBox="1"/>
          <p:nvPr/>
        </p:nvSpPr>
        <p:spPr>
          <a:xfrm>
            <a:off x="1931295" y="783359"/>
            <a:ext cx="8049000" cy="710100"/>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rgbClr val="000000"/>
              </a:buClr>
              <a:buSzPts val="1600"/>
              <a:buFont typeface="Coming Soon"/>
              <a:buNone/>
            </a:pPr>
            <a:r>
              <a:t/>
            </a:r>
            <a:endParaRPr b="1" i="0" sz="4000" u="sng" cap="none" strike="noStrike">
              <a:solidFill>
                <a:srgbClr val="000000"/>
              </a:solidFill>
              <a:latin typeface="Lato"/>
              <a:ea typeface="Lato"/>
              <a:cs typeface="Lato"/>
              <a:sym typeface="Lato"/>
            </a:endParaRPr>
          </a:p>
        </p:txBody>
      </p:sp>
      <p:pic>
        <p:nvPicPr>
          <p:cNvPr id="330" name="Google Shape;330;p40"/>
          <p:cNvPicPr preferRelativeResize="0"/>
          <p:nvPr/>
        </p:nvPicPr>
        <p:blipFill>
          <a:blip r:embed="rId3">
            <a:alphaModFix/>
          </a:blip>
          <a:stretch>
            <a:fillRect/>
          </a:stretch>
        </p:blipFill>
        <p:spPr>
          <a:xfrm>
            <a:off x="7081019" y="846425"/>
            <a:ext cx="4312082" cy="5348763"/>
          </a:xfrm>
          <a:prstGeom prst="rect">
            <a:avLst/>
          </a:prstGeom>
          <a:noFill/>
          <a:ln>
            <a:noFill/>
          </a:ln>
        </p:spPr>
      </p:pic>
      <p:sp>
        <p:nvSpPr>
          <p:cNvPr id="331" name="Google Shape;331;p40"/>
          <p:cNvSpPr txBox="1"/>
          <p:nvPr/>
        </p:nvSpPr>
        <p:spPr>
          <a:xfrm>
            <a:off x="338725" y="1614300"/>
            <a:ext cx="6678900" cy="36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vi-VN" sz="1900">
                <a:solidFill>
                  <a:schemeClr val="dk1"/>
                </a:solidFill>
              </a:rPr>
              <a:t>Performance Highlights:</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vi-VN" sz="1900">
                <a:solidFill>
                  <a:schemeClr val="dk1"/>
                </a:solidFill>
              </a:rPr>
              <a:t>Accessory Filters: FPS ranged from 7.04 to 10.01</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vi-VN" sz="1900">
                <a:solidFill>
                  <a:schemeClr val="dk1"/>
                </a:solidFill>
              </a:rPr>
              <a:t>Artistic Filters: FPS consistently around 10</a:t>
            </a:r>
            <a:endParaRPr sz="1900">
              <a:solidFill>
                <a:schemeClr val="dk1"/>
              </a:solidFill>
            </a:endParaRPr>
          </a:p>
          <a:p>
            <a:pPr indent="0" lvl="0" marL="0" rtl="0" algn="l">
              <a:lnSpc>
                <a:spcPct val="115000"/>
              </a:lnSpc>
              <a:spcBef>
                <a:spcPts val="1200"/>
              </a:spcBef>
              <a:spcAft>
                <a:spcPts val="0"/>
              </a:spcAft>
              <a:buNone/>
            </a:pPr>
            <a:r>
              <a:rPr b="1" lang="vi-VN" sz="1900">
                <a:solidFill>
                  <a:schemeClr val="dk1"/>
                </a:solidFill>
              </a:rPr>
              <a:t>Observations:</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b="1" lang="vi-VN" sz="1900">
                <a:solidFill>
                  <a:schemeClr val="dk1"/>
                </a:solidFill>
              </a:rPr>
              <a:t>Accessory Filters: </a:t>
            </a:r>
            <a:r>
              <a:rPr lang="vi-VN" sz="1900">
                <a:solidFill>
                  <a:schemeClr val="dk1"/>
                </a:solidFill>
              </a:rPr>
              <a:t>Real-time performance slightly impacted by computational complexity. Have alignment issues during rapid head movement.</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vi-VN" sz="1900">
                <a:solidFill>
                  <a:schemeClr val="dk1"/>
                </a:solidFill>
              </a:rPr>
              <a:t>Artistic Filters: </a:t>
            </a:r>
            <a:r>
              <a:rPr lang="vi-VN" sz="1900">
                <a:solidFill>
                  <a:schemeClr val="dk1"/>
                </a:solidFill>
              </a:rPr>
              <a:t>Smooth performance with stable FPS values.</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1"/>
          <p:cNvSpPr txBox="1"/>
          <p:nvPr>
            <p:ph type="title"/>
          </p:nvPr>
        </p:nvSpPr>
        <p:spPr>
          <a:xfrm>
            <a:off x="338736" y="112543"/>
            <a:ext cx="115146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t>4.3. Experimental Results</a:t>
            </a:r>
            <a:endParaRPr/>
          </a:p>
        </p:txBody>
      </p:sp>
      <p:sp>
        <p:nvSpPr>
          <p:cNvPr id="337" name="Google Shape;337;p41"/>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38" name="Google Shape;338;p41"/>
          <p:cNvSpPr txBox="1"/>
          <p:nvPr/>
        </p:nvSpPr>
        <p:spPr>
          <a:xfrm>
            <a:off x="1931295" y="783359"/>
            <a:ext cx="8049000" cy="710100"/>
          </a:xfrm>
          <a:prstGeom prst="rect">
            <a:avLst/>
          </a:prstGeom>
          <a:noFill/>
          <a:ln>
            <a:noFill/>
          </a:ln>
        </p:spPr>
        <p:txBody>
          <a:bodyPr anchorCtr="0" anchor="b" bIns="0" lIns="91425" spcFirstLastPara="1" rIns="91425" wrap="square" tIns="0">
            <a:noAutofit/>
          </a:bodyPr>
          <a:lstStyle/>
          <a:p>
            <a:pPr indent="0" lvl="0" marL="0" marR="0" rtl="0" algn="ctr">
              <a:lnSpc>
                <a:spcPct val="100000"/>
              </a:lnSpc>
              <a:spcBef>
                <a:spcPts val="0"/>
              </a:spcBef>
              <a:spcAft>
                <a:spcPts val="0"/>
              </a:spcAft>
              <a:buClr>
                <a:srgbClr val="000000"/>
              </a:buClr>
              <a:buSzPts val="1600"/>
              <a:buFont typeface="Coming Soon"/>
              <a:buNone/>
            </a:pPr>
            <a:r>
              <a:t/>
            </a:r>
            <a:endParaRPr b="1" i="0" sz="4000" u="sng" cap="none" strike="noStrike">
              <a:solidFill>
                <a:srgbClr val="000000"/>
              </a:solidFill>
              <a:latin typeface="Lato"/>
              <a:ea typeface="Lato"/>
              <a:cs typeface="Lato"/>
              <a:sym typeface="Lato"/>
            </a:endParaRPr>
          </a:p>
        </p:txBody>
      </p:sp>
      <p:sp>
        <p:nvSpPr>
          <p:cNvPr id="339" name="Google Shape;339;p41"/>
          <p:cNvSpPr txBox="1"/>
          <p:nvPr/>
        </p:nvSpPr>
        <p:spPr>
          <a:xfrm>
            <a:off x="5731275" y="2196300"/>
            <a:ext cx="6023100" cy="264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vi-VN" sz="1900">
                <a:solidFill>
                  <a:schemeClr val="dk1"/>
                </a:solidFill>
              </a:rPr>
              <a:t>Visual assessment: </a:t>
            </a:r>
            <a:r>
              <a:rPr lang="vi-VN" sz="1900">
                <a:solidFill>
                  <a:schemeClr val="dk1"/>
                </a:solidFill>
              </a:rPr>
              <a:t>Confirmed the effectiveness of filters, with observations including:</a:t>
            </a:r>
            <a:endParaRPr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vi-VN" sz="1900">
                <a:solidFill>
                  <a:schemeClr val="dk1"/>
                </a:solidFill>
              </a:rPr>
              <a:t>Artistic filters provided natural and aesthetically pleasing outputs.</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vi-VN" sz="1900">
                <a:solidFill>
                  <a:schemeClr val="dk1"/>
                </a:solidFill>
              </a:rPr>
              <a:t>Accessory filters aligned well with landmarks but showed minor misalignments during rapid head movements or significant distance changes.</a:t>
            </a:r>
            <a:endParaRPr sz="1900">
              <a:solidFill>
                <a:schemeClr val="dk1"/>
              </a:solidFill>
            </a:endParaRPr>
          </a:p>
        </p:txBody>
      </p:sp>
      <p:pic>
        <p:nvPicPr>
          <p:cNvPr descr="Ảnh có chứa Mặt người, cười, ảnh ghép tổng hợp, cô gái&#10;&#10;Mô tả được tự động tạo" id="340" name="Google Shape;340;p41"/>
          <p:cNvPicPr preferRelativeResize="0"/>
          <p:nvPr/>
        </p:nvPicPr>
        <p:blipFill rotWithShape="1">
          <a:blip r:embed="rId3">
            <a:alphaModFix/>
          </a:blip>
          <a:srcRect b="0" l="0" r="0" t="0"/>
          <a:stretch/>
        </p:blipFill>
        <p:spPr>
          <a:xfrm>
            <a:off x="631975" y="1152238"/>
            <a:ext cx="4641773" cy="455352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2"/>
          <p:cNvSpPr txBox="1"/>
          <p:nvPr>
            <p:ph type="title"/>
          </p:nvPr>
        </p:nvSpPr>
        <p:spPr>
          <a:xfrm>
            <a:off x="5242959" y="4203402"/>
            <a:ext cx="6221492"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Lato"/>
              <a:buNone/>
            </a:pPr>
            <a:r>
              <a:rPr lang="vi-VN" sz="4400">
                <a:latin typeface="Lato"/>
                <a:ea typeface="Lato"/>
                <a:cs typeface="Lato"/>
                <a:sym typeface="Lato"/>
              </a:rPr>
              <a:t>Conclusion</a:t>
            </a:r>
            <a:endParaRPr/>
          </a:p>
        </p:txBody>
      </p:sp>
      <p:sp>
        <p:nvSpPr>
          <p:cNvPr id="346" name="Google Shape;346;p42"/>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pSp>
        <p:nvGrpSpPr>
          <p:cNvPr id="347" name="Google Shape;347;p42"/>
          <p:cNvGrpSpPr/>
          <p:nvPr/>
        </p:nvGrpSpPr>
        <p:grpSpPr>
          <a:xfrm>
            <a:off x="6450402" y="1971753"/>
            <a:ext cx="3805200" cy="1890054"/>
            <a:chOff x="6272419" y="919333"/>
            <a:chExt cx="3805200" cy="1890054"/>
          </a:xfrm>
        </p:grpSpPr>
        <p:grpSp>
          <p:nvGrpSpPr>
            <p:cNvPr id="348" name="Google Shape;348;p42"/>
            <p:cNvGrpSpPr/>
            <p:nvPr/>
          </p:nvGrpSpPr>
          <p:grpSpPr>
            <a:xfrm>
              <a:off x="7385776" y="919333"/>
              <a:ext cx="1934453" cy="1890054"/>
              <a:chOff x="1192016" y="2011911"/>
              <a:chExt cx="162673" cy="158936"/>
            </a:xfrm>
          </p:grpSpPr>
          <p:sp>
            <p:nvSpPr>
              <p:cNvPr id="349" name="Google Shape;349;p42"/>
              <p:cNvSpPr/>
              <p:nvPr/>
            </p:nvSpPr>
            <p:spPr>
              <a:xfrm>
                <a:off x="1193000" y="2014273"/>
                <a:ext cx="157504" cy="150318"/>
              </a:xfrm>
              <a:custGeom>
                <a:rect b="b" l="l" r="r" t="t"/>
                <a:pathLst>
                  <a:path extrusionOk="0" h="3054" w="3200">
                    <a:moveTo>
                      <a:pt x="1658" y="0"/>
                    </a:moveTo>
                    <a:cubicBezTo>
                      <a:pt x="1043" y="0"/>
                      <a:pt x="505" y="306"/>
                      <a:pt x="1" y="647"/>
                    </a:cubicBezTo>
                    <a:cubicBezTo>
                      <a:pt x="1" y="647"/>
                      <a:pt x="1" y="658"/>
                      <a:pt x="14" y="658"/>
                    </a:cubicBezTo>
                    <a:cubicBezTo>
                      <a:pt x="494" y="350"/>
                      <a:pt x="1060" y="84"/>
                      <a:pt x="1652" y="84"/>
                    </a:cubicBezTo>
                    <a:cubicBezTo>
                      <a:pt x="1689" y="84"/>
                      <a:pt x="1727" y="85"/>
                      <a:pt x="1765" y="87"/>
                    </a:cubicBezTo>
                    <a:cubicBezTo>
                      <a:pt x="2373" y="112"/>
                      <a:pt x="3017" y="537"/>
                      <a:pt x="3030" y="1206"/>
                    </a:cubicBezTo>
                    <a:cubicBezTo>
                      <a:pt x="3030" y="1802"/>
                      <a:pt x="2543" y="2361"/>
                      <a:pt x="2057" y="2653"/>
                    </a:cubicBezTo>
                    <a:cubicBezTo>
                      <a:pt x="1712" y="2863"/>
                      <a:pt x="1325" y="2967"/>
                      <a:pt x="933" y="2967"/>
                    </a:cubicBezTo>
                    <a:cubicBezTo>
                      <a:pt x="690" y="2967"/>
                      <a:pt x="446" y="2927"/>
                      <a:pt x="208" y="2847"/>
                    </a:cubicBezTo>
                    <a:cubicBezTo>
                      <a:pt x="204" y="2847"/>
                      <a:pt x="201" y="2846"/>
                      <a:pt x="197" y="2846"/>
                    </a:cubicBezTo>
                    <a:cubicBezTo>
                      <a:pt x="144" y="2846"/>
                      <a:pt x="127" y="2921"/>
                      <a:pt x="184" y="2933"/>
                    </a:cubicBezTo>
                    <a:cubicBezTo>
                      <a:pt x="424" y="3014"/>
                      <a:pt x="671" y="3053"/>
                      <a:pt x="915" y="3053"/>
                    </a:cubicBezTo>
                    <a:cubicBezTo>
                      <a:pt x="1694" y="3053"/>
                      <a:pt x="2445" y="2655"/>
                      <a:pt x="2871" y="1960"/>
                    </a:cubicBezTo>
                    <a:cubicBezTo>
                      <a:pt x="3127" y="1547"/>
                      <a:pt x="3200" y="1060"/>
                      <a:pt x="2932" y="634"/>
                    </a:cubicBezTo>
                    <a:cubicBezTo>
                      <a:pt x="2665" y="233"/>
                      <a:pt x="2203" y="26"/>
                      <a:pt x="1728" y="2"/>
                    </a:cubicBezTo>
                    <a:cubicBezTo>
                      <a:pt x="1705" y="1"/>
                      <a:pt x="1681" y="0"/>
                      <a:pt x="16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2"/>
              <p:cNvSpPr/>
              <p:nvPr/>
            </p:nvSpPr>
            <p:spPr>
              <a:xfrm>
                <a:off x="1192016" y="2148796"/>
                <a:ext cx="34257" cy="22051"/>
              </a:xfrm>
              <a:custGeom>
                <a:rect b="b" l="l" r="r" t="t"/>
                <a:pathLst>
                  <a:path extrusionOk="0" h="448" w="696">
                    <a:moveTo>
                      <a:pt x="11" y="0"/>
                    </a:moveTo>
                    <a:cubicBezTo>
                      <a:pt x="4" y="0"/>
                      <a:pt x="0" y="9"/>
                      <a:pt x="9" y="17"/>
                    </a:cubicBezTo>
                    <a:cubicBezTo>
                      <a:pt x="143" y="236"/>
                      <a:pt x="362" y="370"/>
                      <a:pt x="617" y="443"/>
                    </a:cubicBezTo>
                    <a:cubicBezTo>
                      <a:pt x="624" y="446"/>
                      <a:pt x="630" y="447"/>
                      <a:pt x="636" y="447"/>
                    </a:cubicBezTo>
                    <a:cubicBezTo>
                      <a:pt x="682" y="447"/>
                      <a:pt x="695" y="369"/>
                      <a:pt x="642" y="358"/>
                    </a:cubicBezTo>
                    <a:cubicBezTo>
                      <a:pt x="410" y="285"/>
                      <a:pt x="204" y="151"/>
                      <a:pt x="21" y="5"/>
                    </a:cubicBezTo>
                    <a:cubicBezTo>
                      <a:pt x="18" y="2"/>
                      <a:pt x="14" y="0"/>
                      <a:pt x="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2"/>
              <p:cNvSpPr/>
              <p:nvPr/>
            </p:nvSpPr>
            <p:spPr>
              <a:xfrm>
                <a:off x="1195412" y="2151356"/>
                <a:ext cx="35192" cy="5857"/>
              </a:xfrm>
              <a:custGeom>
                <a:rect b="b" l="l" r="r" t="t"/>
                <a:pathLst>
                  <a:path extrusionOk="0" h="119" w="715">
                    <a:moveTo>
                      <a:pt x="644" y="1"/>
                    </a:moveTo>
                    <a:cubicBezTo>
                      <a:pt x="640" y="1"/>
                      <a:pt x="637" y="1"/>
                      <a:pt x="633" y="2"/>
                    </a:cubicBezTo>
                    <a:cubicBezTo>
                      <a:pt x="513" y="16"/>
                      <a:pt x="393" y="22"/>
                      <a:pt x="273" y="22"/>
                    </a:cubicBezTo>
                    <a:cubicBezTo>
                      <a:pt x="186" y="22"/>
                      <a:pt x="100" y="19"/>
                      <a:pt x="13" y="14"/>
                    </a:cubicBezTo>
                    <a:cubicBezTo>
                      <a:pt x="1" y="14"/>
                      <a:pt x="1" y="38"/>
                      <a:pt x="13" y="38"/>
                    </a:cubicBezTo>
                    <a:cubicBezTo>
                      <a:pt x="157" y="94"/>
                      <a:pt x="290" y="119"/>
                      <a:pt x="429" y="119"/>
                    </a:cubicBezTo>
                    <a:cubicBezTo>
                      <a:pt x="503" y="119"/>
                      <a:pt x="578" y="112"/>
                      <a:pt x="657" y="99"/>
                    </a:cubicBezTo>
                    <a:cubicBezTo>
                      <a:pt x="715" y="88"/>
                      <a:pt x="697" y="1"/>
                      <a:pt x="6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2"/>
              <p:cNvSpPr/>
              <p:nvPr/>
            </p:nvSpPr>
            <p:spPr>
              <a:xfrm>
                <a:off x="1205011" y="2011911"/>
                <a:ext cx="149678" cy="154551"/>
              </a:xfrm>
              <a:custGeom>
                <a:rect b="b" l="l" r="r" t="t"/>
                <a:pathLst>
                  <a:path extrusionOk="0" h="3140" w="3041">
                    <a:moveTo>
                      <a:pt x="1776" y="1"/>
                    </a:moveTo>
                    <a:cubicBezTo>
                      <a:pt x="1143" y="1"/>
                      <a:pt x="524" y="269"/>
                      <a:pt x="13" y="609"/>
                    </a:cubicBezTo>
                    <a:cubicBezTo>
                      <a:pt x="0" y="609"/>
                      <a:pt x="13" y="622"/>
                      <a:pt x="25" y="622"/>
                    </a:cubicBezTo>
                    <a:cubicBezTo>
                      <a:pt x="515" y="313"/>
                      <a:pt x="1134" y="59"/>
                      <a:pt x="1730" y="59"/>
                    </a:cubicBezTo>
                    <a:cubicBezTo>
                      <a:pt x="1770" y="59"/>
                      <a:pt x="1809" y="60"/>
                      <a:pt x="1849" y="62"/>
                    </a:cubicBezTo>
                    <a:cubicBezTo>
                      <a:pt x="2141" y="74"/>
                      <a:pt x="2445" y="171"/>
                      <a:pt x="2640" y="403"/>
                    </a:cubicBezTo>
                    <a:cubicBezTo>
                      <a:pt x="2859" y="658"/>
                      <a:pt x="2919" y="1023"/>
                      <a:pt x="2846" y="1351"/>
                    </a:cubicBezTo>
                    <a:cubicBezTo>
                      <a:pt x="2605" y="2415"/>
                      <a:pt x="1452" y="3064"/>
                      <a:pt x="407" y="3064"/>
                    </a:cubicBezTo>
                    <a:cubicBezTo>
                      <a:pt x="294" y="3064"/>
                      <a:pt x="182" y="3057"/>
                      <a:pt x="73" y="3041"/>
                    </a:cubicBezTo>
                    <a:cubicBezTo>
                      <a:pt x="70" y="3040"/>
                      <a:pt x="66" y="3040"/>
                      <a:pt x="63" y="3040"/>
                    </a:cubicBezTo>
                    <a:cubicBezTo>
                      <a:pt x="23" y="3040"/>
                      <a:pt x="16" y="3104"/>
                      <a:pt x="62" y="3114"/>
                    </a:cubicBezTo>
                    <a:cubicBezTo>
                      <a:pt x="180" y="3131"/>
                      <a:pt x="300" y="3139"/>
                      <a:pt x="419" y="3139"/>
                    </a:cubicBezTo>
                    <a:cubicBezTo>
                      <a:pt x="1253" y="3139"/>
                      <a:pt x="2079" y="2738"/>
                      <a:pt x="2578" y="2057"/>
                    </a:cubicBezTo>
                    <a:cubicBezTo>
                      <a:pt x="2870" y="1655"/>
                      <a:pt x="3041" y="1120"/>
                      <a:pt x="2846" y="633"/>
                    </a:cubicBezTo>
                    <a:cubicBezTo>
                      <a:pt x="2676" y="196"/>
                      <a:pt x="2226" y="1"/>
                      <a:pt x="177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3" name="Google Shape;353;p42"/>
            <p:cNvSpPr txBox="1"/>
            <p:nvPr/>
          </p:nvSpPr>
          <p:spPr>
            <a:xfrm>
              <a:off x="6272419" y="1077896"/>
              <a:ext cx="3805200" cy="1378800"/>
            </a:xfrm>
            <a:prstGeom prst="rect">
              <a:avLst/>
            </a:prstGeom>
            <a:noFill/>
            <a:ln>
              <a:noFill/>
            </a:ln>
          </p:spPr>
          <p:txBody>
            <a:bodyPr anchorCtr="0" anchor="b" bIns="0" lIns="91425" spcFirstLastPara="1" rIns="91425" wrap="square" tIns="0">
              <a:noAutofit/>
            </a:bodyPr>
            <a:lstStyle/>
            <a:p>
              <a:pPr indent="0" lvl="0" marL="0" marR="0" rtl="0" algn="ctr">
                <a:lnSpc>
                  <a:spcPct val="70000"/>
                </a:lnSpc>
                <a:spcBef>
                  <a:spcPts val="0"/>
                </a:spcBef>
                <a:spcAft>
                  <a:spcPts val="0"/>
                </a:spcAft>
                <a:buClr>
                  <a:srgbClr val="000000"/>
                </a:buClr>
                <a:buSzPts val="12000"/>
                <a:buFont typeface="Nerko One"/>
                <a:buNone/>
              </a:pPr>
              <a:r>
                <a:rPr b="0" i="0" lang="vi-VN" sz="9600" u="none" cap="none" strike="noStrike">
                  <a:solidFill>
                    <a:srgbClr val="000000"/>
                  </a:solidFill>
                  <a:latin typeface="Lato"/>
                  <a:ea typeface="Lato"/>
                  <a:cs typeface="Lato"/>
                  <a:sym typeface="Lato"/>
                </a:rPr>
                <a:t>05</a:t>
              </a:r>
              <a:endParaRPr b="0" i="0" sz="9600" u="none" cap="none" strike="noStrike">
                <a:solidFill>
                  <a:srgbClr val="000000"/>
                </a:solidFill>
                <a:latin typeface="Lato"/>
                <a:ea typeface="Lato"/>
                <a:cs typeface="Lato"/>
                <a:sym typeface="Lat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vi-VN">
                <a:latin typeface="Lato"/>
                <a:ea typeface="Lato"/>
                <a:cs typeface="Lato"/>
                <a:sym typeface="Lato"/>
              </a:rPr>
              <a:t>5. Conclusion </a:t>
            </a:r>
            <a:endParaRPr/>
          </a:p>
        </p:txBody>
      </p:sp>
      <p:sp>
        <p:nvSpPr>
          <p:cNvPr id="359" name="Google Shape;359;p43"/>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60" name="Google Shape;360;p43"/>
          <p:cNvSpPr txBox="1"/>
          <p:nvPr/>
        </p:nvSpPr>
        <p:spPr>
          <a:xfrm>
            <a:off x="2078826" y="4520069"/>
            <a:ext cx="2538900" cy="3936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1200"/>
              </a:spcAft>
              <a:buClr>
                <a:schemeClr val="dk1"/>
              </a:buClr>
              <a:buSzPts val="1800"/>
              <a:buFont typeface="Coming Soon"/>
              <a:buNone/>
            </a:pPr>
            <a:r>
              <a:t/>
            </a:r>
            <a:endParaRPr b="1" i="0" sz="2800" u="none" cap="none" strike="noStrike">
              <a:solidFill>
                <a:schemeClr val="dk2"/>
              </a:solidFill>
              <a:latin typeface="Lato"/>
              <a:ea typeface="Lato"/>
              <a:cs typeface="Lato"/>
              <a:sym typeface="Lato"/>
            </a:endParaRPr>
          </a:p>
        </p:txBody>
      </p:sp>
      <p:sp>
        <p:nvSpPr>
          <p:cNvPr id="361" name="Google Shape;361;p43"/>
          <p:cNvSpPr txBox="1"/>
          <p:nvPr/>
        </p:nvSpPr>
        <p:spPr>
          <a:xfrm>
            <a:off x="2078826" y="2508210"/>
            <a:ext cx="2538900" cy="393600"/>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1200"/>
              </a:spcAft>
              <a:buClr>
                <a:schemeClr val="dk1"/>
              </a:buClr>
              <a:buSzPts val="1800"/>
              <a:buFont typeface="Coming Soon"/>
              <a:buNone/>
            </a:pPr>
            <a:r>
              <a:t/>
            </a:r>
            <a:endParaRPr b="1" i="0" sz="2800" u="none" cap="none" strike="noStrike">
              <a:solidFill>
                <a:schemeClr val="dk2"/>
              </a:solidFill>
              <a:latin typeface="Lato"/>
              <a:ea typeface="Lato"/>
              <a:cs typeface="Lato"/>
              <a:sym typeface="Lato"/>
            </a:endParaRPr>
          </a:p>
        </p:txBody>
      </p:sp>
      <p:sp>
        <p:nvSpPr>
          <p:cNvPr id="362" name="Google Shape;362;p43"/>
          <p:cNvSpPr txBox="1"/>
          <p:nvPr/>
        </p:nvSpPr>
        <p:spPr>
          <a:xfrm>
            <a:off x="7243937" y="2510335"/>
            <a:ext cx="2538900" cy="393600"/>
          </a:xfrm>
          <a:prstGeom prst="rect">
            <a:avLst/>
          </a:prstGeom>
          <a:noFill/>
          <a:ln>
            <a:noFill/>
          </a:ln>
        </p:spPr>
        <p:txBody>
          <a:bodyPr anchorCtr="0" anchor="t" bIns="0" lIns="91425" spcFirstLastPara="1" rIns="91425" wrap="square" tIns="0">
            <a:noAutofit/>
          </a:bodyPr>
          <a:lstStyle/>
          <a:p>
            <a:pPr indent="0" lvl="0" marL="0" marR="0" rtl="0" algn="l">
              <a:lnSpc>
                <a:spcPct val="100000"/>
              </a:lnSpc>
              <a:spcBef>
                <a:spcPts val="0"/>
              </a:spcBef>
              <a:spcAft>
                <a:spcPts val="1200"/>
              </a:spcAft>
              <a:buClr>
                <a:schemeClr val="dk1"/>
              </a:buClr>
              <a:buSzPts val="1800"/>
              <a:buFont typeface="Coming Soon"/>
              <a:buNone/>
            </a:pPr>
            <a:r>
              <a:t/>
            </a:r>
            <a:endParaRPr b="1" i="0" sz="2800" u="none" cap="none" strike="noStrike">
              <a:solidFill>
                <a:schemeClr val="dk2"/>
              </a:solidFill>
              <a:latin typeface="Lato"/>
              <a:ea typeface="Lato"/>
              <a:cs typeface="Lato"/>
              <a:sym typeface="Lato"/>
            </a:endParaRPr>
          </a:p>
        </p:txBody>
      </p:sp>
      <p:sp>
        <p:nvSpPr>
          <p:cNvPr id="363" name="Google Shape;363;p43"/>
          <p:cNvSpPr txBox="1"/>
          <p:nvPr/>
        </p:nvSpPr>
        <p:spPr>
          <a:xfrm>
            <a:off x="492625" y="974675"/>
            <a:ext cx="7512600" cy="5156100"/>
          </a:xfrm>
          <a:prstGeom prst="rect">
            <a:avLst/>
          </a:prstGeom>
          <a:noFill/>
          <a:ln>
            <a:noFill/>
          </a:ln>
        </p:spPr>
        <p:txBody>
          <a:bodyPr anchorCtr="0" anchor="b" bIns="0" lIns="91425" spcFirstLastPara="1" rIns="91425" wrap="square" tIns="0">
            <a:noAutofit/>
          </a:bodyPr>
          <a:lstStyle/>
          <a:p>
            <a:pPr indent="0" lvl="0" marL="0" rtl="0" algn="l">
              <a:spcBef>
                <a:spcPts val="0"/>
              </a:spcBef>
              <a:spcAft>
                <a:spcPts val="0"/>
              </a:spcAft>
              <a:buClr>
                <a:schemeClr val="dk1"/>
              </a:buClr>
              <a:buSzPts val="1100"/>
              <a:buFont typeface="Arial"/>
              <a:buNone/>
            </a:pPr>
            <a:r>
              <a:rPr b="1" lang="vi-VN" sz="1900">
                <a:solidFill>
                  <a:schemeClr val="dk1"/>
                </a:solidFill>
              </a:rPr>
              <a:t>Success:</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vi-VN" sz="1900">
                <a:solidFill>
                  <a:schemeClr val="dk1"/>
                </a:solidFill>
              </a:rPr>
              <a:t>Real-time performance with FPS above 10 for most filters.</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vi-VN" sz="1900">
                <a:solidFill>
                  <a:schemeClr val="dk1"/>
                </a:solidFill>
              </a:rPr>
              <a:t>User feedback and aesthetic evaluation validate filter effectiveness.</a:t>
            </a:r>
            <a:endParaRPr sz="1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VN" sz="1900">
                <a:solidFill>
                  <a:schemeClr val="dk1"/>
                </a:solidFill>
              </a:rPr>
              <a:t>Limitations:</a:t>
            </a:r>
            <a:endParaRPr b="1"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vi-VN" sz="1900">
                <a:solidFill>
                  <a:schemeClr val="dk1"/>
                </a:solidFill>
              </a:rPr>
              <a:t>No standardized reference for comparison </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vi-VN" sz="1900">
                <a:solidFill>
                  <a:schemeClr val="dk1"/>
                </a:solidFill>
              </a:rPr>
              <a:t>Real-time alignment issues for accessory filters during rapid movement</a:t>
            </a:r>
            <a:endParaRPr sz="19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vi-VN" sz="1900">
                <a:solidFill>
                  <a:schemeClr val="dk1"/>
                </a:solidFill>
              </a:rPr>
              <a:t>Future Work:</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vi-VN" sz="1900">
                <a:solidFill>
                  <a:schemeClr val="dk1"/>
                </a:solidFill>
              </a:rPr>
              <a:t>Advanced face tracking for better alignment.</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vi-VN" sz="1900">
                <a:solidFill>
                  <a:schemeClr val="dk1"/>
                </a:solidFill>
              </a:rPr>
              <a:t>Explore </a:t>
            </a:r>
            <a:r>
              <a:rPr lang="vi-VN" sz="1900">
                <a:solidFill>
                  <a:schemeClr val="dk1"/>
                </a:solidFill>
              </a:rPr>
              <a:t>dataset</a:t>
            </a:r>
            <a:r>
              <a:rPr lang="vi-VN" sz="1900">
                <a:solidFill>
                  <a:schemeClr val="dk1"/>
                </a:solidFill>
              </a:rPr>
              <a:t> augmentation for evaluation.</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vi-VN" sz="1900">
                <a:solidFill>
                  <a:schemeClr val="dk1"/>
                </a:solidFill>
              </a:rPr>
              <a:t>Adding interactive motion-based effects like snowfall or rain.</a:t>
            </a:r>
            <a:endParaRPr sz="1900">
              <a:solidFill>
                <a:schemeClr val="dk1"/>
              </a:solidFill>
            </a:endParaRPr>
          </a:p>
          <a:p>
            <a:pPr indent="0" lvl="0" marL="0" marR="0" rtl="0" algn="l">
              <a:lnSpc>
                <a:spcPct val="100000"/>
              </a:lnSpc>
              <a:spcBef>
                <a:spcPts val="1200"/>
              </a:spcBef>
              <a:spcAft>
                <a:spcPts val="0"/>
              </a:spcAft>
              <a:buClr>
                <a:schemeClr val="dk1"/>
              </a:buClr>
              <a:buSzPts val="1600"/>
              <a:buFont typeface="Coming Soon"/>
              <a:buNone/>
            </a:pPr>
            <a:r>
              <a:t/>
            </a:r>
            <a:endParaRPr b="1" sz="1900">
              <a:solidFill>
                <a:schemeClr val="dk1"/>
              </a:solidFill>
            </a:endParaRPr>
          </a:p>
        </p:txBody>
      </p:sp>
      <p:pic>
        <p:nvPicPr>
          <p:cNvPr id="364" name="Google Shape;364;p43"/>
          <p:cNvPicPr preferRelativeResize="0"/>
          <p:nvPr/>
        </p:nvPicPr>
        <p:blipFill rotWithShape="1">
          <a:blip r:embed="rId3">
            <a:alphaModFix/>
          </a:blip>
          <a:srcRect b="0" l="0" r="0" t="0"/>
          <a:stretch/>
        </p:blipFill>
        <p:spPr>
          <a:xfrm>
            <a:off x="7933100" y="974675"/>
            <a:ext cx="3968401" cy="2288026"/>
          </a:xfrm>
          <a:prstGeom prst="rect">
            <a:avLst/>
          </a:prstGeom>
          <a:noFill/>
          <a:ln>
            <a:noFill/>
          </a:ln>
        </p:spPr>
      </p:pic>
      <p:pic>
        <p:nvPicPr>
          <p:cNvPr descr="Ảnh có chứa Mặt người, ảnh ghép tổng hợp, cười, trang phục&#10;&#10;Mô tả được tự động tạo" id="365" name="Google Shape;365;p43"/>
          <p:cNvPicPr preferRelativeResize="0"/>
          <p:nvPr/>
        </p:nvPicPr>
        <p:blipFill rotWithShape="1">
          <a:blip r:embed="rId4">
            <a:alphaModFix/>
          </a:blip>
          <a:srcRect b="0" l="0" r="0" t="0"/>
          <a:stretch/>
        </p:blipFill>
        <p:spPr>
          <a:xfrm>
            <a:off x="7933102" y="3502764"/>
            <a:ext cx="3968398" cy="2560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vi-VN">
                <a:latin typeface="Lato"/>
                <a:ea typeface="Lato"/>
                <a:cs typeface="Lato"/>
                <a:sym typeface="Lato"/>
              </a:rPr>
              <a:t>1.1. Problem statement</a:t>
            </a:r>
            <a:endParaRPr/>
          </a:p>
        </p:txBody>
      </p:sp>
      <p:sp>
        <p:nvSpPr>
          <p:cNvPr id="108" name="Google Shape;108;p17"/>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09" name="Google Shape;109;p17"/>
          <p:cNvSpPr txBox="1"/>
          <p:nvPr/>
        </p:nvSpPr>
        <p:spPr>
          <a:xfrm>
            <a:off x="513417" y="1502826"/>
            <a:ext cx="6701629" cy="4100173"/>
          </a:xfrm>
          <a:prstGeom prst="rect">
            <a:avLst/>
          </a:prstGeom>
          <a:noFill/>
          <a:ln>
            <a:noFill/>
          </a:ln>
        </p:spPr>
        <p:txBody>
          <a:bodyPr anchorCtr="0" anchor="t" bIns="0" lIns="91425" spcFirstLastPara="1" rIns="91425" wrap="square" tIns="0">
            <a:noAutofit/>
          </a:bodyPr>
          <a:lstStyle/>
          <a:p>
            <a:pPr indent="-342900" lvl="0" marL="342900" marR="0" rtl="0" algn="just">
              <a:spcBef>
                <a:spcPts val="0"/>
              </a:spcBef>
              <a:spcAft>
                <a:spcPts val="0"/>
              </a:spcAft>
              <a:buClr>
                <a:schemeClr val="dk1"/>
              </a:buClr>
              <a:buSzPts val="1600"/>
              <a:buFont typeface="Arial"/>
              <a:buChar char="•"/>
            </a:pPr>
            <a:r>
              <a:rPr lang="vi-VN" sz="2600">
                <a:solidFill>
                  <a:schemeClr val="dk1"/>
                </a:solidFill>
                <a:latin typeface="Arial"/>
                <a:ea typeface="Arial"/>
                <a:cs typeface="Arial"/>
                <a:sym typeface="Arial"/>
              </a:rPr>
              <a:t>The rise of social media and augmented reality demands real-time beautification filters to enhance visual appeal.</a:t>
            </a:r>
            <a:endParaRPr sz="2600">
              <a:solidFill>
                <a:schemeClr val="dk1"/>
              </a:solidFill>
              <a:latin typeface="Arial"/>
              <a:ea typeface="Arial"/>
              <a:cs typeface="Arial"/>
              <a:sym typeface="Arial"/>
            </a:endParaRPr>
          </a:p>
          <a:p>
            <a:pPr indent="-342900" lvl="0" marL="342900" marR="0" rtl="0" algn="just">
              <a:spcBef>
                <a:spcPts val="1200"/>
              </a:spcBef>
              <a:spcAft>
                <a:spcPts val="0"/>
              </a:spcAft>
              <a:buClr>
                <a:srgbClr val="000000"/>
              </a:buClr>
              <a:buSzPts val="1600"/>
              <a:buFont typeface="Arial"/>
              <a:buChar char="•"/>
            </a:pPr>
            <a:r>
              <a:rPr lang="vi-VN" sz="2600">
                <a:solidFill>
                  <a:schemeClr val="dk1"/>
                </a:solidFill>
                <a:latin typeface="Arial"/>
                <a:ea typeface="Arial"/>
                <a:cs typeface="Arial"/>
                <a:sym typeface="Arial"/>
              </a:rPr>
              <a:t>These filters must handle skin smoothing, color adjustments, and accessory overlays with precise facial alignment.</a:t>
            </a:r>
            <a:endParaRPr sz="2600">
              <a:solidFill>
                <a:schemeClr val="dk1"/>
              </a:solidFill>
              <a:latin typeface="Arial"/>
              <a:ea typeface="Arial"/>
              <a:cs typeface="Arial"/>
              <a:sym typeface="Arial"/>
            </a:endParaRPr>
          </a:p>
          <a:p>
            <a:pPr indent="-342900" lvl="0" marL="342900" marR="0" rtl="0" algn="just">
              <a:spcBef>
                <a:spcPts val="1200"/>
              </a:spcBef>
              <a:spcAft>
                <a:spcPts val="0"/>
              </a:spcAft>
              <a:buClr>
                <a:srgbClr val="000000"/>
              </a:buClr>
              <a:buSzPts val="1600"/>
              <a:buFont typeface="Arial"/>
              <a:buChar char="•"/>
            </a:pPr>
            <a:r>
              <a:rPr lang="vi-VN" sz="2600">
                <a:solidFill>
                  <a:schemeClr val="dk1"/>
                </a:solidFill>
                <a:latin typeface="Arial"/>
                <a:ea typeface="Arial"/>
                <a:cs typeface="Arial"/>
                <a:sym typeface="Arial"/>
              </a:rPr>
              <a:t>This project addresses challenges in real-time performance, lighting variability, and alignment accuracy.</a:t>
            </a:r>
            <a:endParaRPr sz="2600">
              <a:solidFill>
                <a:schemeClr val="dk1"/>
              </a:solidFill>
              <a:latin typeface="Arial"/>
              <a:ea typeface="Arial"/>
              <a:cs typeface="Arial"/>
              <a:sym typeface="Arial"/>
            </a:endParaRPr>
          </a:p>
          <a:p>
            <a:pPr indent="-241300" lvl="0" marL="342900" marR="0" rtl="0" algn="just">
              <a:spcBef>
                <a:spcPts val="1200"/>
              </a:spcBef>
              <a:spcAft>
                <a:spcPts val="0"/>
              </a:spcAft>
              <a:buClr>
                <a:srgbClr val="000000"/>
              </a:buClr>
              <a:buSzPts val="1600"/>
              <a:buFont typeface="Arial"/>
              <a:buNone/>
            </a:pPr>
            <a:r>
              <a:t/>
            </a:r>
            <a:endParaRPr sz="2600">
              <a:solidFill>
                <a:schemeClr val="dk1"/>
              </a:solidFill>
              <a:latin typeface="Arial"/>
              <a:ea typeface="Arial"/>
              <a:cs typeface="Arial"/>
              <a:sym typeface="Arial"/>
            </a:endParaRPr>
          </a:p>
          <a:p>
            <a:pPr indent="-355600" lvl="0" marL="457200" marR="0" rtl="0" algn="just">
              <a:spcBef>
                <a:spcPts val="1200"/>
              </a:spcBef>
              <a:spcAft>
                <a:spcPts val="0"/>
              </a:spcAft>
              <a:buClr>
                <a:srgbClr val="000000"/>
              </a:buClr>
              <a:buSzPts val="1600"/>
              <a:buFont typeface="Arial"/>
              <a:buNone/>
            </a:pPr>
            <a:r>
              <a:t/>
            </a:r>
            <a:endParaRPr sz="2600">
              <a:solidFill>
                <a:srgbClr val="000000"/>
              </a:solidFill>
              <a:latin typeface="Lato"/>
              <a:ea typeface="Lato"/>
              <a:cs typeface="Lato"/>
              <a:sym typeface="Lato"/>
            </a:endParaRPr>
          </a:p>
          <a:p>
            <a:pPr indent="0" lvl="0" marL="0" marR="0" rtl="0" algn="just">
              <a:spcBef>
                <a:spcPts val="1200"/>
              </a:spcBef>
              <a:spcAft>
                <a:spcPts val="1200"/>
              </a:spcAft>
              <a:buClr>
                <a:srgbClr val="000000"/>
              </a:buClr>
              <a:buSzPts val="1600"/>
              <a:buFont typeface="Coming Soon"/>
              <a:buNone/>
            </a:pPr>
            <a:r>
              <a:t/>
            </a:r>
            <a:endParaRPr sz="2600">
              <a:solidFill>
                <a:srgbClr val="000000"/>
              </a:solidFill>
              <a:latin typeface="Lato"/>
              <a:ea typeface="Lato"/>
              <a:cs typeface="Lato"/>
              <a:sym typeface="Lato"/>
            </a:endParaRPr>
          </a:p>
        </p:txBody>
      </p:sp>
      <p:pic>
        <p:nvPicPr>
          <p:cNvPr descr="6 Euphoria Makeup Filters to Try With A Free Beauty App [2022] | PERFECT" id="110" name="Google Shape;110;p17"/>
          <p:cNvPicPr preferRelativeResize="0"/>
          <p:nvPr/>
        </p:nvPicPr>
        <p:blipFill rotWithShape="1">
          <a:blip r:embed="rId3">
            <a:alphaModFix/>
          </a:blip>
          <a:srcRect b="10991" l="0" r="-302" t="0"/>
          <a:stretch/>
        </p:blipFill>
        <p:spPr>
          <a:xfrm>
            <a:off x="7639878" y="1587776"/>
            <a:ext cx="3969033" cy="3939574"/>
          </a:xfrm>
          <a:prstGeom prst="rect">
            <a:avLst/>
          </a:prstGeom>
          <a:noFill/>
          <a:ln cap="flat" cmpd="sng" w="9525">
            <a:solidFill>
              <a:srgbClr val="4472C4"/>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txBox="1"/>
          <p:nvPr>
            <p:ph type="title"/>
          </p:nvPr>
        </p:nvSpPr>
        <p:spPr>
          <a:xfrm>
            <a:off x="5242959" y="4351137"/>
            <a:ext cx="6221492"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Lato"/>
              <a:buNone/>
            </a:pPr>
            <a:r>
              <a:rPr lang="vi-VN" sz="4400">
                <a:latin typeface="Lato"/>
                <a:ea typeface="Lato"/>
                <a:cs typeface="Lato"/>
                <a:sym typeface="Lato"/>
              </a:rPr>
              <a:t>References</a:t>
            </a:r>
            <a:endParaRPr/>
          </a:p>
        </p:txBody>
      </p:sp>
      <p:sp>
        <p:nvSpPr>
          <p:cNvPr id="371" name="Google Shape;371;p44"/>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pSp>
        <p:nvGrpSpPr>
          <p:cNvPr id="372" name="Google Shape;372;p44"/>
          <p:cNvGrpSpPr/>
          <p:nvPr/>
        </p:nvGrpSpPr>
        <p:grpSpPr>
          <a:xfrm>
            <a:off x="6450402" y="2002855"/>
            <a:ext cx="3805200" cy="1890054"/>
            <a:chOff x="6272419" y="919333"/>
            <a:chExt cx="3805200" cy="1890054"/>
          </a:xfrm>
        </p:grpSpPr>
        <p:grpSp>
          <p:nvGrpSpPr>
            <p:cNvPr id="373" name="Google Shape;373;p44"/>
            <p:cNvGrpSpPr/>
            <p:nvPr/>
          </p:nvGrpSpPr>
          <p:grpSpPr>
            <a:xfrm>
              <a:off x="7385776" y="919333"/>
              <a:ext cx="1934453" cy="1890054"/>
              <a:chOff x="1192016" y="2011911"/>
              <a:chExt cx="162673" cy="158936"/>
            </a:xfrm>
          </p:grpSpPr>
          <p:sp>
            <p:nvSpPr>
              <p:cNvPr id="374" name="Google Shape;374;p44"/>
              <p:cNvSpPr/>
              <p:nvPr/>
            </p:nvSpPr>
            <p:spPr>
              <a:xfrm>
                <a:off x="1193000" y="2014273"/>
                <a:ext cx="157504" cy="150318"/>
              </a:xfrm>
              <a:custGeom>
                <a:rect b="b" l="l" r="r" t="t"/>
                <a:pathLst>
                  <a:path extrusionOk="0" h="3054" w="3200">
                    <a:moveTo>
                      <a:pt x="1658" y="0"/>
                    </a:moveTo>
                    <a:cubicBezTo>
                      <a:pt x="1043" y="0"/>
                      <a:pt x="505" y="306"/>
                      <a:pt x="1" y="647"/>
                    </a:cubicBezTo>
                    <a:cubicBezTo>
                      <a:pt x="1" y="647"/>
                      <a:pt x="1" y="658"/>
                      <a:pt x="14" y="658"/>
                    </a:cubicBezTo>
                    <a:cubicBezTo>
                      <a:pt x="494" y="350"/>
                      <a:pt x="1060" y="84"/>
                      <a:pt x="1652" y="84"/>
                    </a:cubicBezTo>
                    <a:cubicBezTo>
                      <a:pt x="1689" y="84"/>
                      <a:pt x="1727" y="85"/>
                      <a:pt x="1765" y="87"/>
                    </a:cubicBezTo>
                    <a:cubicBezTo>
                      <a:pt x="2373" y="112"/>
                      <a:pt x="3017" y="537"/>
                      <a:pt x="3030" y="1206"/>
                    </a:cubicBezTo>
                    <a:cubicBezTo>
                      <a:pt x="3030" y="1802"/>
                      <a:pt x="2543" y="2361"/>
                      <a:pt x="2057" y="2653"/>
                    </a:cubicBezTo>
                    <a:cubicBezTo>
                      <a:pt x="1712" y="2863"/>
                      <a:pt x="1325" y="2967"/>
                      <a:pt x="933" y="2967"/>
                    </a:cubicBezTo>
                    <a:cubicBezTo>
                      <a:pt x="690" y="2967"/>
                      <a:pt x="446" y="2927"/>
                      <a:pt x="208" y="2847"/>
                    </a:cubicBezTo>
                    <a:cubicBezTo>
                      <a:pt x="204" y="2847"/>
                      <a:pt x="201" y="2846"/>
                      <a:pt x="197" y="2846"/>
                    </a:cubicBezTo>
                    <a:cubicBezTo>
                      <a:pt x="144" y="2846"/>
                      <a:pt x="127" y="2921"/>
                      <a:pt x="184" y="2933"/>
                    </a:cubicBezTo>
                    <a:cubicBezTo>
                      <a:pt x="424" y="3014"/>
                      <a:pt x="671" y="3053"/>
                      <a:pt x="915" y="3053"/>
                    </a:cubicBezTo>
                    <a:cubicBezTo>
                      <a:pt x="1694" y="3053"/>
                      <a:pt x="2445" y="2655"/>
                      <a:pt x="2871" y="1960"/>
                    </a:cubicBezTo>
                    <a:cubicBezTo>
                      <a:pt x="3127" y="1547"/>
                      <a:pt x="3200" y="1060"/>
                      <a:pt x="2932" y="634"/>
                    </a:cubicBezTo>
                    <a:cubicBezTo>
                      <a:pt x="2665" y="233"/>
                      <a:pt x="2203" y="26"/>
                      <a:pt x="1728" y="2"/>
                    </a:cubicBezTo>
                    <a:cubicBezTo>
                      <a:pt x="1705" y="1"/>
                      <a:pt x="1681" y="0"/>
                      <a:pt x="16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4"/>
              <p:cNvSpPr/>
              <p:nvPr/>
            </p:nvSpPr>
            <p:spPr>
              <a:xfrm>
                <a:off x="1192016" y="2148796"/>
                <a:ext cx="34257" cy="22051"/>
              </a:xfrm>
              <a:custGeom>
                <a:rect b="b" l="l" r="r" t="t"/>
                <a:pathLst>
                  <a:path extrusionOk="0" h="448" w="696">
                    <a:moveTo>
                      <a:pt x="11" y="0"/>
                    </a:moveTo>
                    <a:cubicBezTo>
                      <a:pt x="4" y="0"/>
                      <a:pt x="0" y="9"/>
                      <a:pt x="9" y="17"/>
                    </a:cubicBezTo>
                    <a:cubicBezTo>
                      <a:pt x="143" y="236"/>
                      <a:pt x="362" y="370"/>
                      <a:pt x="617" y="443"/>
                    </a:cubicBezTo>
                    <a:cubicBezTo>
                      <a:pt x="624" y="446"/>
                      <a:pt x="630" y="447"/>
                      <a:pt x="636" y="447"/>
                    </a:cubicBezTo>
                    <a:cubicBezTo>
                      <a:pt x="682" y="447"/>
                      <a:pt x="695" y="369"/>
                      <a:pt x="642" y="358"/>
                    </a:cubicBezTo>
                    <a:cubicBezTo>
                      <a:pt x="410" y="285"/>
                      <a:pt x="204" y="151"/>
                      <a:pt x="21" y="5"/>
                    </a:cubicBezTo>
                    <a:cubicBezTo>
                      <a:pt x="18" y="2"/>
                      <a:pt x="14" y="0"/>
                      <a:pt x="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4"/>
              <p:cNvSpPr/>
              <p:nvPr/>
            </p:nvSpPr>
            <p:spPr>
              <a:xfrm>
                <a:off x="1195412" y="2151356"/>
                <a:ext cx="35192" cy="5857"/>
              </a:xfrm>
              <a:custGeom>
                <a:rect b="b" l="l" r="r" t="t"/>
                <a:pathLst>
                  <a:path extrusionOk="0" h="119" w="715">
                    <a:moveTo>
                      <a:pt x="644" y="1"/>
                    </a:moveTo>
                    <a:cubicBezTo>
                      <a:pt x="640" y="1"/>
                      <a:pt x="637" y="1"/>
                      <a:pt x="633" y="2"/>
                    </a:cubicBezTo>
                    <a:cubicBezTo>
                      <a:pt x="513" y="16"/>
                      <a:pt x="393" y="22"/>
                      <a:pt x="273" y="22"/>
                    </a:cubicBezTo>
                    <a:cubicBezTo>
                      <a:pt x="186" y="22"/>
                      <a:pt x="100" y="19"/>
                      <a:pt x="13" y="14"/>
                    </a:cubicBezTo>
                    <a:cubicBezTo>
                      <a:pt x="1" y="14"/>
                      <a:pt x="1" y="38"/>
                      <a:pt x="13" y="38"/>
                    </a:cubicBezTo>
                    <a:cubicBezTo>
                      <a:pt x="157" y="94"/>
                      <a:pt x="290" y="119"/>
                      <a:pt x="429" y="119"/>
                    </a:cubicBezTo>
                    <a:cubicBezTo>
                      <a:pt x="503" y="119"/>
                      <a:pt x="578" y="112"/>
                      <a:pt x="657" y="99"/>
                    </a:cubicBezTo>
                    <a:cubicBezTo>
                      <a:pt x="715" y="88"/>
                      <a:pt x="697" y="1"/>
                      <a:pt x="6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4"/>
              <p:cNvSpPr/>
              <p:nvPr/>
            </p:nvSpPr>
            <p:spPr>
              <a:xfrm>
                <a:off x="1205011" y="2011911"/>
                <a:ext cx="149678" cy="154551"/>
              </a:xfrm>
              <a:custGeom>
                <a:rect b="b" l="l" r="r" t="t"/>
                <a:pathLst>
                  <a:path extrusionOk="0" h="3140" w="3041">
                    <a:moveTo>
                      <a:pt x="1776" y="1"/>
                    </a:moveTo>
                    <a:cubicBezTo>
                      <a:pt x="1143" y="1"/>
                      <a:pt x="524" y="269"/>
                      <a:pt x="13" y="609"/>
                    </a:cubicBezTo>
                    <a:cubicBezTo>
                      <a:pt x="0" y="609"/>
                      <a:pt x="13" y="622"/>
                      <a:pt x="25" y="622"/>
                    </a:cubicBezTo>
                    <a:cubicBezTo>
                      <a:pt x="515" y="313"/>
                      <a:pt x="1134" y="59"/>
                      <a:pt x="1730" y="59"/>
                    </a:cubicBezTo>
                    <a:cubicBezTo>
                      <a:pt x="1770" y="59"/>
                      <a:pt x="1809" y="60"/>
                      <a:pt x="1849" y="62"/>
                    </a:cubicBezTo>
                    <a:cubicBezTo>
                      <a:pt x="2141" y="74"/>
                      <a:pt x="2445" y="171"/>
                      <a:pt x="2640" y="403"/>
                    </a:cubicBezTo>
                    <a:cubicBezTo>
                      <a:pt x="2859" y="658"/>
                      <a:pt x="2919" y="1023"/>
                      <a:pt x="2846" y="1351"/>
                    </a:cubicBezTo>
                    <a:cubicBezTo>
                      <a:pt x="2605" y="2415"/>
                      <a:pt x="1452" y="3064"/>
                      <a:pt x="407" y="3064"/>
                    </a:cubicBezTo>
                    <a:cubicBezTo>
                      <a:pt x="294" y="3064"/>
                      <a:pt x="182" y="3057"/>
                      <a:pt x="73" y="3041"/>
                    </a:cubicBezTo>
                    <a:cubicBezTo>
                      <a:pt x="70" y="3040"/>
                      <a:pt x="66" y="3040"/>
                      <a:pt x="63" y="3040"/>
                    </a:cubicBezTo>
                    <a:cubicBezTo>
                      <a:pt x="23" y="3040"/>
                      <a:pt x="16" y="3104"/>
                      <a:pt x="62" y="3114"/>
                    </a:cubicBezTo>
                    <a:cubicBezTo>
                      <a:pt x="180" y="3131"/>
                      <a:pt x="300" y="3139"/>
                      <a:pt x="419" y="3139"/>
                    </a:cubicBezTo>
                    <a:cubicBezTo>
                      <a:pt x="1253" y="3139"/>
                      <a:pt x="2079" y="2738"/>
                      <a:pt x="2578" y="2057"/>
                    </a:cubicBezTo>
                    <a:cubicBezTo>
                      <a:pt x="2870" y="1655"/>
                      <a:pt x="3041" y="1120"/>
                      <a:pt x="2846" y="633"/>
                    </a:cubicBezTo>
                    <a:cubicBezTo>
                      <a:pt x="2676" y="196"/>
                      <a:pt x="2226" y="1"/>
                      <a:pt x="177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8" name="Google Shape;378;p44"/>
            <p:cNvSpPr txBox="1"/>
            <p:nvPr/>
          </p:nvSpPr>
          <p:spPr>
            <a:xfrm>
              <a:off x="6272419" y="1077896"/>
              <a:ext cx="3805200" cy="1378800"/>
            </a:xfrm>
            <a:prstGeom prst="rect">
              <a:avLst/>
            </a:prstGeom>
            <a:noFill/>
            <a:ln>
              <a:noFill/>
            </a:ln>
          </p:spPr>
          <p:txBody>
            <a:bodyPr anchorCtr="0" anchor="b" bIns="0" lIns="91425" spcFirstLastPara="1" rIns="91425" wrap="square" tIns="0">
              <a:noAutofit/>
            </a:bodyPr>
            <a:lstStyle/>
            <a:p>
              <a:pPr indent="0" lvl="0" marL="0" marR="0" rtl="0" algn="ctr">
                <a:lnSpc>
                  <a:spcPct val="70000"/>
                </a:lnSpc>
                <a:spcBef>
                  <a:spcPts val="0"/>
                </a:spcBef>
                <a:spcAft>
                  <a:spcPts val="0"/>
                </a:spcAft>
                <a:buClr>
                  <a:srgbClr val="000000"/>
                </a:buClr>
                <a:buSzPts val="12000"/>
                <a:buFont typeface="Nerko One"/>
                <a:buNone/>
              </a:pPr>
              <a:r>
                <a:rPr b="0" i="0" lang="vi-VN" sz="9600" u="none" cap="none" strike="noStrike">
                  <a:solidFill>
                    <a:srgbClr val="000000"/>
                  </a:solidFill>
                  <a:latin typeface="Lato"/>
                  <a:ea typeface="Lato"/>
                  <a:cs typeface="Lato"/>
                  <a:sym typeface="Lato"/>
                </a:rPr>
                <a:t>06</a:t>
              </a:r>
              <a:endParaRPr b="0" i="0" sz="9600" u="none" cap="none" strike="noStrike">
                <a:solidFill>
                  <a:srgbClr val="000000"/>
                </a:solidFill>
                <a:latin typeface="Lato"/>
                <a:ea typeface="Lato"/>
                <a:cs typeface="Lato"/>
                <a:sym typeface="Lat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vi-VN">
                <a:latin typeface="Lato"/>
                <a:ea typeface="Lato"/>
                <a:cs typeface="Lato"/>
                <a:sym typeface="Lato"/>
              </a:rPr>
              <a:t>6. References</a:t>
            </a:r>
            <a:endParaRPr/>
          </a:p>
        </p:txBody>
      </p:sp>
      <p:sp>
        <p:nvSpPr>
          <p:cNvPr id="384" name="Google Shape;384;p45"/>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385" name="Google Shape;385;p45"/>
          <p:cNvSpPr txBox="1"/>
          <p:nvPr/>
        </p:nvSpPr>
        <p:spPr>
          <a:xfrm>
            <a:off x="1222940" y="920104"/>
            <a:ext cx="9746100" cy="50178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sz="1600">
              <a:solidFill>
                <a:schemeClr val="dk1"/>
              </a:solidFill>
            </a:endParaRPr>
          </a:p>
          <a:p>
            <a:pPr indent="-273050" lvl="0" marL="285750" marR="0" rtl="0" algn="just">
              <a:spcBef>
                <a:spcPts val="0"/>
              </a:spcBef>
              <a:spcAft>
                <a:spcPts val="0"/>
              </a:spcAft>
              <a:buClr>
                <a:schemeClr val="dk1"/>
              </a:buClr>
              <a:buSzPts val="1600"/>
              <a:buChar char="•"/>
            </a:pPr>
            <a:r>
              <a:rPr lang="vi-VN" sz="1600">
                <a:solidFill>
                  <a:schemeClr val="dk1"/>
                </a:solidFill>
              </a:rPr>
              <a:t>John Doe and Jane Smith. </a:t>
            </a:r>
            <a:r>
              <a:rPr i="1" lang="vi-VN" sz="1600">
                <a:solidFill>
                  <a:schemeClr val="dk1"/>
                </a:solidFill>
              </a:rPr>
              <a:t>An example paper.</a:t>
            </a:r>
            <a:r>
              <a:rPr lang="vi-VN" sz="1600">
                <a:solidFill>
                  <a:schemeClr val="dk1"/>
                </a:solidFill>
              </a:rPr>
              <a:t> Journal of AI Research, 10(3):123–145, 2025.</a:t>
            </a:r>
            <a:endParaRPr sz="1600">
              <a:solidFill>
                <a:schemeClr val="dk1"/>
              </a:solidFill>
            </a:endParaRPr>
          </a:p>
          <a:p>
            <a:pPr indent="-273050" lvl="0" marL="285750" marR="0" rtl="0" algn="just">
              <a:spcBef>
                <a:spcPts val="0"/>
              </a:spcBef>
              <a:spcAft>
                <a:spcPts val="0"/>
              </a:spcAft>
              <a:buClr>
                <a:schemeClr val="dk1"/>
              </a:buClr>
              <a:buSzPts val="1600"/>
              <a:buChar char="•"/>
            </a:pPr>
            <a:r>
              <a:rPr lang="vi-VN" sz="1600">
                <a:solidFill>
                  <a:schemeClr val="dk1"/>
                </a:solidFill>
              </a:rPr>
              <a:t>Rafael C. Gonzalez and Richard E. Woods. </a:t>
            </a:r>
            <a:r>
              <a:rPr i="1" lang="vi-VN" sz="1600">
                <a:solidFill>
                  <a:schemeClr val="dk1"/>
                </a:solidFill>
              </a:rPr>
              <a:t>Digital Image Processing.</a:t>
            </a:r>
            <a:r>
              <a:rPr lang="vi-VN" sz="1600">
                <a:solidFill>
                  <a:schemeClr val="dk1"/>
                </a:solidFill>
              </a:rPr>
              <a:t> Pearson, 3rd edition, 2008.</a:t>
            </a:r>
            <a:endParaRPr sz="1600">
              <a:solidFill>
                <a:schemeClr val="dk1"/>
              </a:solidFill>
            </a:endParaRPr>
          </a:p>
          <a:p>
            <a:pPr indent="-273050" lvl="0" marL="285750" marR="0" rtl="0" algn="just">
              <a:spcBef>
                <a:spcPts val="0"/>
              </a:spcBef>
              <a:spcAft>
                <a:spcPts val="0"/>
              </a:spcAft>
              <a:buClr>
                <a:schemeClr val="dk1"/>
              </a:buClr>
              <a:buSzPts val="1600"/>
              <a:buChar char="•"/>
            </a:pPr>
            <a:r>
              <a:rPr lang="vi-VN" sz="1600">
                <a:solidFill>
                  <a:schemeClr val="dk1"/>
                </a:solidFill>
              </a:rPr>
              <a:t>Ivan </a:t>
            </a:r>
            <a:r>
              <a:rPr lang="vi-VN" sz="1600">
                <a:solidFill>
                  <a:schemeClr val="dk1"/>
                </a:solidFill>
              </a:rPr>
              <a:t>Gryshchenko</a:t>
            </a:r>
            <a:r>
              <a:rPr lang="vi-VN" sz="1600">
                <a:solidFill>
                  <a:schemeClr val="dk1"/>
                </a:solidFill>
              </a:rPr>
              <a:t> et al. </a:t>
            </a:r>
            <a:r>
              <a:rPr i="1" lang="vi-VN" sz="1600">
                <a:solidFill>
                  <a:schemeClr val="dk1"/>
                </a:solidFill>
              </a:rPr>
              <a:t>Real-time 3D face reconstruction with MediaPipe Face Mesh.</a:t>
            </a:r>
            <a:r>
              <a:rPr lang="vi-VN" sz="1600">
                <a:solidFill>
                  <a:schemeClr val="dk1"/>
                </a:solidFill>
              </a:rPr>
              <a:t> arXiv preprint, 2020.</a:t>
            </a:r>
            <a:endParaRPr sz="1600">
              <a:solidFill>
                <a:schemeClr val="dk1"/>
              </a:solidFill>
            </a:endParaRPr>
          </a:p>
          <a:p>
            <a:pPr indent="-273050" lvl="0" marL="285750" marR="0" rtl="0" algn="just">
              <a:spcBef>
                <a:spcPts val="0"/>
              </a:spcBef>
              <a:spcAft>
                <a:spcPts val="0"/>
              </a:spcAft>
              <a:buClr>
                <a:schemeClr val="dk1"/>
              </a:buClr>
              <a:buSzPts val="1600"/>
              <a:buChar char="•"/>
            </a:pPr>
            <a:r>
              <a:rPr lang="vi-VN" sz="1600">
                <a:solidFill>
                  <a:schemeClr val="dk1"/>
                </a:solidFill>
              </a:rPr>
              <a:t>Kaiming He, Jian Sun, and Xiaoou Tang. </a:t>
            </a:r>
            <a:r>
              <a:rPr i="1" lang="vi-VN" sz="1600">
                <a:solidFill>
                  <a:schemeClr val="dk1"/>
                </a:solidFill>
              </a:rPr>
              <a:t>Guided image filtering.</a:t>
            </a:r>
            <a:r>
              <a:rPr lang="vi-VN" sz="1600">
                <a:solidFill>
                  <a:schemeClr val="dk1"/>
                </a:solidFill>
              </a:rPr>
              <a:t> IEEE Transactions on Pattern Analysis and Machine Intelligence, 35(6):1397–1409, 2010.</a:t>
            </a:r>
            <a:endParaRPr sz="1600">
              <a:solidFill>
                <a:schemeClr val="dk1"/>
              </a:solidFill>
            </a:endParaRPr>
          </a:p>
          <a:p>
            <a:pPr indent="-273050" lvl="0" marL="285750" marR="0" rtl="0" algn="just">
              <a:spcBef>
                <a:spcPts val="0"/>
              </a:spcBef>
              <a:spcAft>
                <a:spcPts val="0"/>
              </a:spcAft>
              <a:buClr>
                <a:schemeClr val="dk1"/>
              </a:buClr>
              <a:buSzPts val="1600"/>
              <a:buChar char="•"/>
            </a:pPr>
            <a:r>
              <a:rPr lang="vi-VN" sz="1600">
                <a:solidFill>
                  <a:schemeClr val="dk1"/>
                </a:solidFill>
              </a:rPr>
              <a:t>Davis E. King. </a:t>
            </a:r>
            <a:r>
              <a:rPr i="1" lang="vi-VN" sz="1600">
                <a:solidFill>
                  <a:schemeClr val="dk1"/>
                </a:solidFill>
              </a:rPr>
              <a:t>Dlib-ml: A machine learning toolkit.</a:t>
            </a:r>
            <a:r>
              <a:rPr lang="vi-VN" sz="1600">
                <a:solidFill>
                  <a:schemeClr val="dk1"/>
                </a:solidFill>
              </a:rPr>
              <a:t> Journal of Machine Learning Research, 10:1755–1758, 2009.</a:t>
            </a:r>
            <a:endParaRPr sz="1600">
              <a:solidFill>
                <a:schemeClr val="dk1"/>
              </a:solidFill>
            </a:endParaRPr>
          </a:p>
          <a:p>
            <a:pPr indent="-273050" lvl="0" marL="285750" marR="0" rtl="0" algn="just">
              <a:spcBef>
                <a:spcPts val="0"/>
              </a:spcBef>
              <a:spcAft>
                <a:spcPts val="0"/>
              </a:spcAft>
              <a:buClr>
                <a:schemeClr val="dk1"/>
              </a:buClr>
              <a:buSzPts val="1600"/>
              <a:buChar char="•"/>
            </a:pPr>
            <a:r>
              <a:rPr lang="vi-VN" sz="1600">
                <a:solidFill>
                  <a:schemeClr val="dk1"/>
                </a:solidFill>
              </a:rPr>
              <a:t>Carlo Tomasi and Roberto Manduchi. </a:t>
            </a:r>
            <a:r>
              <a:rPr i="1" lang="vi-VN" sz="1600">
                <a:solidFill>
                  <a:schemeClr val="dk1"/>
                </a:solidFill>
              </a:rPr>
              <a:t>Bilateral filtering for gray and color images.</a:t>
            </a:r>
            <a:r>
              <a:rPr lang="vi-VN" sz="1600">
                <a:solidFill>
                  <a:schemeClr val="dk1"/>
                </a:solidFill>
              </a:rPr>
              <a:t> In Proceedings of the International Conference on Computer Vision (ICCV), pages 839–846, 1998.</a:t>
            </a:r>
            <a:endParaRPr sz="1600">
              <a:solidFill>
                <a:schemeClr val="dk1"/>
              </a:solidFill>
            </a:endParaRPr>
          </a:p>
          <a:p>
            <a:pPr indent="-273050" lvl="0" marL="285750" marR="0" rtl="0" algn="just">
              <a:spcBef>
                <a:spcPts val="0"/>
              </a:spcBef>
              <a:spcAft>
                <a:spcPts val="0"/>
              </a:spcAft>
              <a:buClr>
                <a:schemeClr val="dk1"/>
              </a:buClr>
              <a:buSzPts val="1600"/>
              <a:buChar char="•"/>
            </a:pPr>
            <a:r>
              <a:rPr lang="vi-VN" sz="1600">
                <a:solidFill>
                  <a:schemeClr val="dk1"/>
                </a:solidFill>
              </a:rPr>
              <a:t>Matthew Turk and Alex Pentland. </a:t>
            </a:r>
            <a:r>
              <a:rPr i="1" lang="vi-VN" sz="1600">
                <a:solidFill>
                  <a:schemeClr val="dk1"/>
                </a:solidFill>
              </a:rPr>
              <a:t>Eigenfaces for recognition.</a:t>
            </a:r>
            <a:r>
              <a:rPr lang="vi-VN" sz="1600">
                <a:solidFill>
                  <a:schemeClr val="dk1"/>
                </a:solidFill>
              </a:rPr>
              <a:t> In Proceedings of the IEEE Conference on Computer Vision and Pattern Recognition (CVPR), pages 586–591. IEEE, 1991.</a:t>
            </a:r>
            <a:endParaRPr sz="1600">
              <a:solidFill>
                <a:schemeClr val="dk1"/>
              </a:solidFill>
            </a:endParaRPr>
          </a:p>
          <a:p>
            <a:pPr indent="-273050" lvl="0" marL="285750" marR="0" rtl="0" algn="just">
              <a:spcBef>
                <a:spcPts val="0"/>
              </a:spcBef>
              <a:spcAft>
                <a:spcPts val="0"/>
              </a:spcAft>
              <a:buClr>
                <a:schemeClr val="dk1"/>
              </a:buClr>
              <a:buSzPts val="1600"/>
              <a:buChar char="•"/>
            </a:pPr>
            <a:r>
              <a:rPr lang="vi-VN" sz="1600">
                <a:solidFill>
                  <a:schemeClr val="dk1"/>
                </a:solidFill>
              </a:rPr>
              <a:t>Paul Viola and Michael Jones. </a:t>
            </a:r>
            <a:r>
              <a:rPr i="1" lang="vi-VN" sz="1600">
                <a:solidFill>
                  <a:schemeClr val="dk1"/>
                </a:solidFill>
              </a:rPr>
              <a:t>Rapid object detection using a boosted cascade of simple features.</a:t>
            </a:r>
            <a:r>
              <a:rPr lang="vi-VN" sz="1600">
                <a:solidFill>
                  <a:schemeClr val="dk1"/>
                </a:solidFill>
              </a:rPr>
              <a:t> Proceedings of the IEEE Conference on Computer Vision and Pattern Recognition (CVPR), pages 511–518, 2001.</a:t>
            </a:r>
            <a:endParaRPr sz="1600">
              <a:solidFill>
                <a:schemeClr val="dk1"/>
              </a:solidFill>
            </a:endParaRPr>
          </a:p>
          <a:p>
            <a:pPr indent="-273050" lvl="0" marL="285750" marR="0" rtl="0" algn="just">
              <a:spcBef>
                <a:spcPts val="0"/>
              </a:spcBef>
              <a:spcAft>
                <a:spcPts val="0"/>
              </a:spcAft>
              <a:buClr>
                <a:schemeClr val="dk1"/>
              </a:buClr>
              <a:buSzPts val="1600"/>
              <a:buChar char="•"/>
            </a:pPr>
            <a:r>
              <a:rPr lang="vi-VN" sz="1600">
                <a:solidFill>
                  <a:schemeClr val="dk1"/>
                </a:solidFill>
              </a:rPr>
              <a:t>Xi Yin et al. </a:t>
            </a:r>
            <a:r>
              <a:rPr i="1" lang="vi-VN" sz="1600">
                <a:solidFill>
                  <a:schemeClr val="dk1"/>
                </a:solidFill>
              </a:rPr>
              <a:t>BeautyGAN: Instance-level facial makeup transfer with deep generative adversarial network.</a:t>
            </a:r>
            <a:r>
              <a:rPr lang="vi-VN" sz="1600">
                <a:solidFill>
                  <a:schemeClr val="dk1"/>
                </a:solidFill>
              </a:rPr>
              <a:t> In Proceedings of the 26th ACM International Conference on Multimedia, pages 645–653, 2018.</a:t>
            </a:r>
            <a:endParaRPr sz="1600">
              <a:solidFill>
                <a:schemeClr val="dk1"/>
              </a:solidFill>
            </a:endParaRPr>
          </a:p>
          <a:p>
            <a:pPr indent="0" lvl="0" marL="0" marR="0" rtl="0" algn="just">
              <a:lnSpc>
                <a:spcPct val="107000"/>
              </a:lnSpc>
              <a:spcBef>
                <a:spcPts val="0"/>
              </a:spcBef>
              <a:spcAft>
                <a:spcPts val="0"/>
              </a:spcAft>
              <a:buNone/>
            </a:pPr>
            <a:r>
              <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vi-VN">
                <a:latin typeface="Lato"/>
                <a:ea typeface="Lato"/>
                <a:cs typeface="Lato"/>
                <a:sym typeface="Lato"/>
              </a:rPr>
              <a:t>1.2. Input / Output</a:t>
            </a:r>
            <a:endParaRPr/>
          </a:p>
        </p:txBody>
      </p:sp>
      <p:sp>
        <p:nvSpPr>
          <p:cNvPr id="116" name="Google Shape;116;p18"/>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17" name="Google Shape;117;p18"/>
          <p:cNvSpPr txBox="1"/>
          <p:nvPr/>
        </p:nvSpPr>
        <p:spPr>
          <a:xfrm>
            <a:off x="4887781" y="2113959"/>
            <a:ext cx="6508376" cy="1101232"/>
          </a:xfrm>
          <a:prstGeom prst="rect">
            <a:avLst/>
          </a:prstGeom>
          <a:noFill/>
          <a:ln>
            <a:noFill/>
          </a:ln>
        </p:spPr>
        <p:txBody>
          <a:bodyPr anchorCtr="0" anchor="t" bIns="0" lIns="91425" spcFirstLastPara="1" rIns="91425" wrap="square" tIns="0">
            <a:noAutofit/>
          </a:bodyPr>
          <a:lstStyle/>
          <a:p>
            <a:pPr indent="0" lvl="0" marL="0" marR="0" rtl="0" algn="just">
              <a:spcBef>
                <a:spcPts val="0"/>
              </a:spcBef>
              <a:spcAft>
                <a:spcPts val="1200"/>
              </a:spcAft>
              <a:buClr>
                <a:schemeClr val="dk1"/>
              </a:buClr>
              <a:buSzPts val="1600"/>
              <a:buFont typeface="Coming Soon"/>
              <a:buNone/>
            </a:pPr>
            <a:r>
              <a:rPr b="1" lang="vi-VN" sz="2600">
                <a:solidFill>
                  <a:srgbClr val="202122"/>
                </a:solidFill>
                <a:highlight>
                  <a:srgbClr val="FFFFFF"/>
                </a:highlight>
                <a:latin typeface="Arial"/>
                <a:ea typeface="Arial"/>
                <a:cs typeface="Arial"/>
                <a:sym typeface="Arial"/>
              </a:rPr>
              <a:t>Input:</a:t>
            </a:r>
            <a:r>
              <a:rPr lang="vi-VN" sz="2600">
                <a:solidFill>
                  <a:srgbClr val="202122"/>
                </a:solidFill>
                <a:highlight>
                  <a:srgbClr val="FFFFFF"/>
                </a:highlight>
                <a:latin typeface="Arial"/>
                <a:ea typeface="Arial"/>
                <a:cs typeface="Arial"/>
                <a:sym typeface="Arial"/>
              </a:rPr>
              <a:t> Real-time video feed from a webcam</a:t>
            </a:r>
            <a:endParaRPr sz="2600">
              <a:solidFill>
                <a:schemeClr val="dk1"/>
              </a:solidFill>
              <a:latin typeface="Arial"/>
              <a:ea typeface="Arial"/>
              <a:cs typeface="Arial"/>
              <a:sym typeface="Arial"/>
            </a:endParaRPr>
          </a:p>
        </p:txBody>
      </p:sp>
      <p:pic>
        <p:nvPicPr>
          <p:cNvPr descr="DeepFace - Most Popular Deep Face Recognition in 2024 (Guide) - viso.ai" id="118" name="Google Shape;118;p18"/>
          <p:cNvPicPr preferRelativeResize="0"/>
          <p:nvPr/>
        </p:nvPicPr>
        <p:blipFill rotWithShape="1">
          <a:blip r:embed="rId3">
            <a:alphaModFix/>
          </a:blip>
          <a:srcRect b="0" l="0" r="0" t="0"/>
          <a:stretch/>
        </p:blipFill>
        <p:spPr>
          <a:xfrm>
            <a:off x="760390" y="1286345"/>
            <a:ext cx="4131630" cy="2437822"/>
          </a:xfrm>
          <a:prstGeom prst="rect">
            <a:avLst/>
          </a:prstGeom>
          <a:noFill/>
          <a:ln>
            <a:noFill/>
          </a:ln>
        </p:spPr>
      </p:pic>
      <p:pic>
        <p:nvPicPr>
          <p:cNvPr descr="How to Unlock The Most Stylish Filters On Instagram Stories | Allure" id="119" name="Google Shape;119;p18"/>
          <p:cNvPicPr preferRelativeResize="0"/>
          <p:nvPr/>
        </p:nvPicPr>
        <p:blipFill rotWithShape="1">
          <a:blip r:embed="rId4">
            <a:alphaModFix/>
          </a:blip>
          <a:srcRect b="0" l="0" r="0" t="0"/>
          <a:stretch/>
        </p:blipFill>
        <p:spPr>
          <a:xfrm>
            <a:off x="8467547" y="3428172"/>
            <a:ext cx="2743200" cy="2743200"/>
          </a:xfrm>
          <a:prstGeom prst="rect">
            <a:avLst/>
          </a:prstGeom>
          <a:noFill/>
          <a:ln>
            <a:noFill/>
          </a:ln>
        </p:spPr>
      </p:pic>
      <p:sp>
        <p:nvSpPr>
          <p:cNvPr id="120" name="Google Shape;120;p18"/>
          <p:cNvSpPr txBox="1"/>
          <p:nvPr/>
        </p:nvSpPr>
        <p:spPr>
          <a:xfrm>
            <a:off x="1001581" y="4802730"/>
            <a:ext cx="6508376" cy="1101232"/>
          </a:xfrm>
          <a:prstGeom prst="rect">
            <a:avLst/>
          </a:prstGeom>
          <a:noFill/>
          <a:ln>
            <a:noFill/>
          </a:ln>
        </p:spPr>
        <p:txBody>
          <a:bodyPr anchorCtr="0" anchor="t" bIns="0" lIns="91425" spcFirstLastPara="1" rIns="91425" wrap="square" tIns="0">
            <a:noAutofit/>
          </a:bodyPr>
          <a:lstStyle/>
          <a:p>
            <a:pPr indent="0" lvl="0" marL="0" marR="0" rtl="0" algn="just">
              <a:spcBef>
                <a:spcPts val="0"/>
              </a:spcBef>
              <a:spcAft>
                <a:spcPts val="0"/>
              </a:spcAft>
              <a:buClr>
                <a:schemeClr val="dk1"/>
              </a:buClr>
              <a:buSzPts val="1600"/>
              <a:buFont typeface="Coming Soon"/>
              <a:buNone/>
            </a:pPr>
            <a:r>
              <a:rPr b="1" lang="vi-VN" sz="2600">
                <a:solidFill>
                  <a:srgbClr val="202122"/>
                </a:solidFill>
                <a:highlight>
                  <a:srgbClr val="FFFFFF"/>
                </a:highlight>
                <a:latin typeface="Arial"/>
                <a:ea typeface="Arial"/>
                <a:cs typeface="Arial"/>
                <a:sym typeface="Arial"/>
              </a:rPr>
              <a:t>Output:</a:t>
            </a:r>
            <a:r>
              <a:rPr lang="vi-VN" sz="2600">
                <a:solidFill>
                  <a:srgbClr val="202122"/>
                </a:solidFill>
                <a:highlight>
                  <a:srgbClr val="FFFFFF"/>
                </a:highlight>
                <a:latin typeface="Arial"/>
                <a:ea typeface="Arial"/>
                <a:cs typeface="Arial"/>
                <a:sym typeface="Arial"/>
              </a:rPr>
              <a:t> Enhanced video feed with applied beautification</a:t>
            </a:r>
            <a:endParaRPr sz="1600">
              <a:solidFill>
                <a:schemeClr val="dk1"/>
              </a:solidFill>
              <a:latin typeface="Arial"/>
              <a:ea typeface="Arial"/>
              <a:cs typeface="Arial"/>
              <a:sym typeface="Arial"/>
            </a:endParaRPr>
          </a:p>
          <a:p>
            <a:pPr indent="0" lvl="0" marL="0" marR="0" rtl="0" algn="just">
              <a:spcBef>
                <a:spcPts val="1200"/>
              </a:spcBef>
              <a:spcAft>
                <a:spcPts val="1200"/>
              </a:spcAft>
              <a:buClr>
                <a:schemeClr val="dk1"/>
              </a:buClr>
              <a:buSzPts val="1600"/>
              <a:buFont typeface="Coming Soon"/>
              <a:buNone/>
            </a:pPr>
            <a:r>
              <a:t/>
            </a:r>
            <a:endParaRPr sz="2600">
              <a:solidFill>
                <a:srgbClr val="202122"/>
              </a:solidFill>
              <a:highlight>
                <a:srgbClr val="FFFFFF"/>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vi-VN">
                <a:latin typeface="Lato"/>
                <a:ea typeface="Lato"/>
                <a:cs typeface="Lato"/>
                <a:sym typeface="Lato"/>
              </a:rPr>
              <a:t>1.3. Challenges</a:t>
            </a:r>
            <a:endParaRPr/>
          </a:p>
        </p:txBody>
      </p:sp>
      <p:sp>
        <p:nvSpPr>
          <p:cNvPr id="126" name="Google Shape;126;p19"/>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27" name="Google Shape;127;p19"/>
          <p:cNvSpPr txBox="1"/>
          <p:nvPr/>
        </p:nvSpPr>
        <p:spPr>
          <a:xfrm>
            <a:off x="1886214" y="1146803"/>
            <a:ext cx="9346926" cy="2435019"/>
          </a:xfrm>
          <a:prstGeom prst="rect">
            <a:avLst/>
          </a:prstGeom>
          <a:noFill/>
          <a:ln>
            <a:noFill/>
          </a:ln>
        </p:spPr>
        <p:txBody>
          <a:bodyPr anchorCtr="0" anchor="t" bIns="0" lIns="91425" spcFirstLastPara="1" rIns="91425" wrap="square" tIns="0">
            <a:noAutofit/>
          </a:bodyPr>
          <a:lstStyle/>
          <a:p>
            <a:pPr indent="0" lvl="0" marL="0" marR="0" rtl="0" algn="just">
              <a:spcBef>
                <a:spcPts val="0"/>
              </a:spcBef>
              <a:spcAft>
                <a:spcPts val="0"/>
              </a:spcAft>
              <a:buClr>
                <a:schemeClr val="dk1"/>
              </a:buClr>
              <a:buSzPts val="1600"/>
              <a:buFont typeface="Coming Soon"/>
              <a:buNone/>
            </a:pPr>
            <a:r>
              <a:rPr lang="vi-VN" sz="2400">
                <a:solidFill>
                  <a:schemeClr val="dk1"/>
                </a:solidFill>
                <a:latin typeface="Arial"/>
                <a:ea typeface="Arial"/>
                <a:cs typeface="Arial"/>
                <a:sym typeface="Arial"/>
              </a:rPr>
              <a:t>• Maintaining accurate filter placement during facial movements.</a:t>
            </a:r>
            <a:endParaRPr sz="1600">
              <a:solidFill>
                <a:schemeClr val="dk1"/>
              </a:solidFill>
              <a:latin typeface="Arial"/>
              <a:ea typeface="Arial"/>
              <a:cs typeface="Arial"/>
              <a:sym typeface="Arial"/>
            </a:endParaRPr>
          </a:p>
          <a:p>
            <a:pPr indent="0" lvl="0" marL="0" marR="0" rtl="0" algn="just">
              <a:spcBef>
                <a:spcPts val="1200"/>
              </a:spcBef>
              <a:spcAft>
                <a:spcPts val="0"/>
              </a:spcAft>
              <a:buClr>
                <a:schemeClr val="dk1"/>
              </a:buClr>
              <a:buSzPts val="1600"/>
              <a:buFont typeface="Coming Soon"/>
              <a:buNone/>
            </a:pPr>
            <a:r>
              <a:rPr lang="vi-VN" sz="2400">
                <a:solidFill>
                  <a:schemeClr val="dk1"/>
                </a:solidFill>
                <a:latin typeface="Arial"/>
                <a:ea typeface="Arial"/>
                <a:cs typeface="Arial"/>
                <a:sym typeface="Arial"/>
              </a:rPr>
              <a:t>• Ensuring real-time performance without noticeable latency.</a:t>
            </a:r>
            <a:endParaRPr sz="1600">
              <a:solidFill>
                <a:schemeClr val="dk1"/>
              </a:solidFill>
              <a:latin typeface="Arial"/>
              <a:ea typeface="Arial"/>
              <a:cs typeface="Arial"/>
              <a:sym typeface="Arial"/>
            </a:endParaRPr>
          </a:p>
          <a:p>
            <a:pPr indent="0" lvl="0" marL="0" marR="0" rtl="0" algn="just">
              <a:spcBef>
                <a:spcPts val="1200"/>
              </a:spcBef>
              <a:spcAft>
                <a:spcPts val="0"/>
              </a:spcAft>
              <a:buClr>
                <a:schemeClr val="dk1"/>
              </a:buClr>
              <a:buSzPts val="1600"/>
              <a:buFont typeface="Coming Soon"/>
              <a:buNone/>
            </a:pPr>
            <a:r>
              <a:rPr lang="vi-VN" sz="2400">
                <a:solidFill>
                  <a:schemeClr val="dk1"/>
                </a:solidFill>
                <a:latin typeface="Arial"/>
                <a:ea typeface="Arial"/>
                <a:cs typeface="Arial"/>
                <a:sym typeface="Arial"/>
              </a:rPr>
              <a:t>• Adapting to varying lighting conditions and camera distances.</a:t>
            </a:r>
            <a:endParaRPr sz="1600">
              <a:solidFill>
                <a:schemeClr val="dk1"/>
              </a:solidFill>
              <a:latin typeface="Arial"/>
              <a:ea typeface="Arial"/>
              <a:cs typeface="Arial"/>
              <a:sym typeface="Arial"/>
            </a:endParaRPr>
          </a:p>
          <a:p>
            <a:pPr indent="0" lvl="0" marL="0" marR="0" rtl="0" algn="just">
              <a:spcBef>
                <a:spcPts val="1200"/>
              </a:spcBef>
              <a:spcAft>
                <a:spcPts val="1200"/>
              </a:spcAft>
              <a:buClr>
                <a:schemeClr val="dk1"/>
              </a:buClr>
              <a:buSzPts val="1600"/>
              <a:buFont typeface="Coming Soon"/>
              <a:buNone/>
            </a:pPr>
            <a:r>
              <a:rPr lang="vi-VN" sz="2400">
                <a:solidFill>
                  <a:schemeClr val="dk1"/>
                </a:solidFill>
                <a:latin typeface="Arial"/>
                <a:ea typeface="Arial"/>
                <a:cs typeface="Arial"/>
                <a:sym typeface="Arial"/>
              </a:rPr>
              <a:t>• Integrating multiple filters while maintaining system stability.</a:t>
            </a:r>
            <a:endParaRPr sz="1600">
              <a:solidFill>
                <a:schemeClr val="dk1"/>
              </a:solidFill>
              <a:latin typeface="Arial"/>
              <a:ea typeface="Arial"/>
              <a:cs typeface="Arial"/>
              <a:sym typeface="Arial"/>
            </a:endParaRPr>
          </a:p>
        </p:txBody>
      </p:sp>
      <p:pic>
        <p:nvPicPr>
          <p:cNvPr descr="Ảnh có chứa văn bản, kính, kính mắt, Mặt người&#10;&#10;Mô tả được tự động tạo" id="128" name="Google Shape;128;p19"/>
          <p:cNvPicPr preferRelativeResize="0"/>
          <p:nvPr/>
        </p:nvPicPr>
        <p:blipFill rotWithShape="1">
          <a:blip r:embed="rId3">
            <a:alphaModFix/>
          </a:blip>
          <a:srcRect b="13853" l="5692" r="-494" t="7001"/>
          <a:stretch/>
        </p:blipFill>
        <p:spPr>
          <a:xfrm>
            <a:off x="6358959" y="3426684"/>
            <a:ext cx="4168572" cy="2607234"/>
          </a:xfrm>
          <a:prstGeom prst="rect">
            <a:avLst/>
          </a:prstGeom>
          <a:noFill/>
          <a:ln>
            <a:noFill/>
          </a:ln>
        </p:spPr>
      </p:pic>
      <p:pic>
        <p:nvPicPr>
          <p:cNvPr descr="Ảnh có chứa vòng tròn, biểu đồ, bản phác thảo&#10;&#10;Mô tả được tự động tạo" id="129" name="Google Shape;129;p19"/>
          <p:cNvPicPr preferRelativeResize="0"/>
          <p:nvPr/>
        </p:nvPicPr>
        <p:blipFill rotWithShape="1">
          <a:blip r:embed="rId4">
            <a:alphaModFix/>
          </a:blip>
          <a:srcRect b="0" l="0" r="0" t="0"/>
          <a:stretch/>
        </p:blipFill>
        <p:spPr>
          <a:xfrm>
            <a:off x="1649187" y="3431722"/>
            <a:ext cx="4136570" cy="25962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6401510" y="3939034"/>
            <a:ext cx="6500004" cy="436098"/>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4800"/>
              <a:buFont typeface="Lato"/>
              <a:buNone/>
            </a:pPr>
            <a:r>
              <a:rPr lang="vi-VN" sz="4800">
                <a:latin typeface="Lato"/>
                <a:ea typeface="Lato"/>
                <a:cs typeface="Lato"/>
                <a:sym typeface="Lato"/>
              </a:rPr>
              <a:t>Related works</a:t>
            </a:r>
            <a:endParaRPr/>
          </a:p>
        </p:txBody>
      </p:sp>
      <p:sp>
        <p:nvSpPr>
          <p:cNvPr id="135" name="Google Shape;135;p20"/>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pSp>
        <p:nvGrpSpPr>
          <p:cNvPr id="136" name="Google Shape;136;p20"/>
          <p:cNvGrpSpPr/>
          <p:nvPr/>
        </p:nvGrpSpPr>
        <p:grpSpPr>
          <a:xfrm>
            <a:off x="6403749" y="1909549"/>
            <a:ext cx="3805200" cy="1890054"/>
            <a:chOff x="6272419" y="919333"/>
            <a:chExt cx="3805200" cy="1890054"/>
          </a:xfrm>
        </p:grpSpPr>
        <p:grpSp>
          <p:nvGrpSpPr>
            <p:cNvPr id="137" name="Google Shape;137;p20"/>
            <p:cNvGrpSpPr/>
            <p:nvPr/>
          </p:nvGrpSpPr>
          <p:grpSpPr>
            <a:xfrm>
              <a:off x="7385776" y="919333"/>
              <a:ext cx="1934453" cy="1890054"/>
              <a:chOff x="1192016" y="2011911"/>
              <a:chExt cx="162673" cy="158936"/>
            </a:xfrm>
          </p:grpSpPr>
          <p:sp>
            <p:nvSpPr>
              <p:cNvPr id="138" name="Google Shape;138;p20"/>
              <p:cNvSpPr/>
              <p:nvPr/>
            </p:nvSpPr>
            <p:spPr>
              <a:xfrm>
                <a:off x="1193000" y="2014273"/>
                <a:ext cx="157504" cy="150318"/>
              </a:xfrm>
              <a:custGeom>
                <a:rect b="b" l="l" r="r" t="t"/>
                <a:pathLst>
                  <a:path extrusionOk="0" h="3054" w="3200">
                    <a:moveTo>
                      <a:pt x="1658" y="0"/>
                    </a:moveTo>
                    <a:cubicBezTo>
                      <a:pt x="1043" y="0"/>
                      <a:pt x="505" y="306"/>
                      <a:pt x="1" y="647"/>
                    </a:cubicBezTo>
                    <a:cubicBezTo>
                      <a:pt x="1" y="647"/>
                      <a:pt x="1" y="658"/>
                      <a:pt x="14" y="658"/>
                    </a:cubicBezTo>
                    <a:cubicBezTo>
                      <a:pt x="494" y="350"/>
                      <a:pt x="1060" y="84"/>
                      <a:pt x="1652" y="84"/>
                    </a:cubicBezTo>
                    <a:cubicBezTo>
                      <a:pt x="1689" y="84"/>
                      <a:pt x="1727" y="85"/>
                      <a:pt x="1765" y="87"/>
                    </a:cubicBezTo>
                    <a:cubicBezTo>
                      <a:pt x="2373" y="112"/>
                      <a:pt x="3017" y="537"/>
                      <a:pt x="3030" y="1206"/>
                    </a:cubicBezTo>
                    <a:cubicBezTo>
                      <a:pt x="3030" y="1802"/>
                      <a:pt x="2543" y="2361"/>
                      <a:pt x="2057" y="2653"/>
                    </a:cubicBezTo>
                    <a:cubicBezTo>
                      <a:pt x="1712" y="2863"/>
                      <a:pt x="1325" y="2967"/>
                      <a:pt x="933" y="2967"/>
                    </a:cubicBezTo>
                    <a:cubicBezTo>
                      <a:pt x="690" y="2967"/>
                      <a:pt x="446" y="2927"/>
                      <a:pt x="208" y="2847"/>
                    </a:cubicBezTo>
                    <a:cubicBezTo>
                      <a:pt x="204" y="2847"/>
                      <a:pt x="201" y="2846"/>
                      <a:pt x="197" y="2846"/>
                    </a:cubicBezTo>
                    <a:cubicBezTo>
                      <a:pt x="144" y="2846"/>
                      <a:pt x="127" y="2921"/>
                      <a:pt x="184" y="2933"/>
                    </a:cubicBezTo>
                    <a:cubicBezTo>
                      <a:pt x="424" y="3014"/>
                      <a:pt x="671" y="3053"/>
                      <a:pt x="915" y="3053"/>
                    </a:cubicBezTo>
                    <a:cubicBezTo>
                      <a:pt x="1694" y="3053"/>
                      <a:pt x="2445" y="2655"/>
                      <a:pt x="2871" y="1960"/>
                    </a:cubicBezTo>
                    <a:cubicBezTo>
                      <a:pt x="3127" y="1547"/>
                      <a:pt x="3200" y="1060"/>
                      <a:pt x="2932" y="634"/>
                    </a:cubicBezTo>
                    <a:cubicBezTo>
                      <a:pt x="2665" y="233"/>
                      <a:pt x="2203" y="26"/>
                      <a:pt x="1728" y="2"/>
                    </a:cubicBezTo>
                    <a:cubicBezTo>
                      <a:pt x="1705" y="1"/>
                      <a:pt x="1681" y="0"/>
                      <a:pt x="165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0"/>
              <p:cNvSpPr/>
              <p:nvPr/>
            </p:nvSpPr>
            <p:spPr>
              <a:xfrm>
                <a:off x="1192016" y="2148796"/>
                <a:ext cx="34257" cy="22051"/>
              </a:xfrm>
              <a:custGeom>
                <a:rect b="b" l="l" r="r" t="t"/>
                <a:pathLst>
                  <a:path extrusionOk="0" h="448" w="696">
                    <a:moveTo>
                      <a:pt x="11" y="0"/>
                    </a:moveTo>
                    <a:cubicBezTo>
                      <a:pt x="4" y="0"/>
                      <a:pt x="0" y="9"/>
                      <a:pt x="9" y="17"/>
                    </a:cubicBezTo>
                    <a:cubicBezTo>
                      <a:pt x="143" y="236"/>
                      <a:pt x="362" y="370"/>
                      <a:pt x="617" y="443"/>
                    </a:cubicBezTo>
                    <a:cubicBezTo>
                      <a:pt x="624" y="446"/>
                      <a:pt x="630" y="447"/>
                      <a:pt x="636" y="447"/>
                    </a:cubicBezTo>
                    <a:cubicBezTo>
                      <a:pt x="682" y="447"/>
                      <a:pt x="695" y="369"/>
                      <a:pt x="642" y="358"/>
                    </a:cubicBezTo>
                    <a:cubicBezTo>
                      <a:pt x="410" y="285"/>
                      <a:pt x="204" y="151"/>
                      <a:pt x="21" y="5"/>
                    </a:cubicBezTo>
                    <a:cubicBezTo>
                      <a:pt x="18" y="2"/>
                      <a:pt x="14" y="0"/>
                      <a:pt x="1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0"/>
              <p:cNvSpPr/>
              <p:nvPr/>
            </p:nvSpPr>
            <p:spPr>
              <a:xfrm>
                <a:off x="1195412" y="2151356"/>
                <a:ext cx="35192" cy="5857"/>
              </a:xfrm>
              <a:custGeom>
                <a:rect b="b" l="l" r="r" t="t"/>
                <a:pathLst>
                  <a:path extrusionOk="0" h="119" w="715">
                    <a:moveTo>
                      <a:pt x="644" y="1"/>
                    </a:moveTo>
                    <a:cubicBezTo>
                      <a:pt x="640" y="1"/>
                      <a:pt x="637" y="1"/>
                      <a:pt x="633" y="2"/>
                    </a:cubicBezTo>
                    <a:cubicBezTo>
                      <a:pt x="513" y="16"/>
                      <a:pt x="393" y="22"/>
                      <a:pt x="273" y="22"/>
                    </a:cubicBezTo>
                    <a:cubicBezTo>
                      <a:pt x="186" y="22"/>
                      <a:pt x="100" y="19"/>
                      <a:pt x="13" y="14"/>
                    </a:cubicBezTo>
                    <a:cubicBezTo>
                      <a:pt x="1" y="14"/>
                      <a:pt x="1" y="38"/>
                      <a:pt x="13" y="38"/>
                    </a:cubicBezTo>
                    <a:cubicBezTo>
                      <a:pt x="157" y="94"/>
                      <a:pt x="290" y="119"/>
                      <a:pt x="429" y="119"/>
                    </a:cubicBezTo>
                    <a:cubicBezTo>
                      <a:pt x="503" y="119"/>
                      <a:pt x="578" y="112"/>
                      <a:pt x="657" y="99"/>
                    </a:cubicBezTo>
                    <a:cubicBezTo>
                      <a:pt x="715" y="88"/>
                      <a:pt x="697" y="1"/>
                      <a:pt x="64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0"/>
              <p:cNvSpPr/>
              <p:nvPr/>
            </p:nvSpPr>
            <p:spPr>
              <a:xfrm>
                <a:off x="1205011" y="2011911"/>
                <a:ext cx="149678" cy="154551"/>
              </a:xfrm>
              <a:custGeom>
                <a:rect b="b" l="l" r="r" t="t"/>
                <a:pathLst>
                  <a:path extrusionOk="0" h="3140" w="3041">
                    <a:moveTo>
                      <a:pt x="1776" y="1"/>
                    </a:moveTo>
                    <a:cubicBezTo>
                      <a:pt x="1143" y="1"/>
                      <a:pt x="524" y="269"/>
                      <a:pt x="13" y="609"/>
                    </a:cubicBezTo>
                    <a:cubicBezTo>
                      <a:pt x="0" y="609"/>
                      <a:pt x="13" y="622"/>
                      <a:pt x="25" y="622"/>
                    </a:cubicBezTo>
                    <a:cubicBezTo>
                      <a:pt x="515" y="313"/>
                      <a:pt x="1134" y="59"/>
                      <a:pt x="1730" y="59"/>
                    </a:cubicBezTo>
                    <a:cubicBezTo>
                      <a:pt x="1770" y="59"/>
                      <a:pt x="1809" y="60"/>
                      <a:pt x="1849" y="62"/>
                    </a:cubicBezTo>
                    <a:cubicBezTo>
                      <a:pt x="2141" y="74"/>
                      <a:pt x="2445" y="171"/>
                      <a:pt x="2640" y="403"/>
                    </a:cubicBezTo>
                    <a:cubicBezTo>
                      <a:pt x="2859" y="658"/>
                      <a:pt x="2919" y="1023"/>
                      <a:pt x="2846" y="1351"/>
                    </a:cubicBezTo>
                    <a:cubicBezTo>
                      <a:pt x="2605" y="2415"/>
                      <a:pt x="1452" y="3064"/>
                      <a:pt x="407" y="3064"/>
                    </a:cubicBezTo>
                    <a:cubicBezTo>
                      <a:pt x="294" y="3064"/>
                      <a:pt x="182" y="3057"/>
                      <a:pt x="73" y="3041"/>
                    </a:cubicBezTo>
                    <a:cubicBezTo>
                      <a:pt x="70" y="3040"/>
                      <a:pt x="66" y="3040"/>
                      <a:pt x="63" y="3040"/>
                    </a:cubicBezTo>
                    <a:cubicBezTo>
                      <a:pt x="23" y="3040"/>
                      <a:pt x="16" y="3104"/>
                      <a:pt x="62" y="3114"/>
                    </a:cubicBezTo>
                    <a:cubicBezTo>
                      <a:pt x="180" y="3131"/>
                      <a:pt x="300" y="3139"/>
                      <a:pt x="419" y="3139"/>
                    </a:cubicBezTo>
                    <a:cubicBezTo>
                      <a:pt x="1253" y="3139"/>
                      <a:pt x="2079" y="2738"/>
                      <a:pt x="2578" y="2057"/>
                    </a:cubicBezTo>
                    <a:cubicBezTo>
                      <a:pt x="2870" y="1655"/>
                      <a:pt x="3041" y="1120"/>
                      <a:pt x="2846" y="633"/>
                    </a:cubicBezTo>
                    <a:cubicBezTo>
                      <a:pt x="2676" y="196"/>
                      <a:pt x="2226" y="1"/>
                      <a:pt x="177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20"/>
            <p:cNvSpPr txBox="1"/>
            <p:nvPr/>
          </p:nvSpPr>
          <p:spPr>
            <a:xfrm>
              <a:off x="6272419" y="1077896"/>
              <a:ext cx="3805200" cy="1378800"/>
            </a:xfrm>
            <a:prstGeom prst="rect">
              <a:avLst/>
            </a:prstGeom>
            <a:noFill/>
            <a:ln>
              <a:noFill/>
            </a:ln>
          </p:spPr>
          <p:txBody>
            <a:bodyPr anchorCtr="0" anchor="b" bIns="0" lIns="91425" spcFirstLastPara="1" rIns="91425" wrap="square" tIns="0">
              <a:noAutofit/>
            </a:bodyPr>
            <a:lstStyle/>
            <a:p>
              <a:pPr indent="0" lvl="0" marL="0" marR="0" rtl="0" algn="ctr">
                <a:lnSpc>
                  <a:spcPct val="70000"/>
                </a:lnSpc>
                <a:spcBef>
                  <a:spcPts val="0"/>
                </a:spcBef>
                <a:spcAft>
                  <a:spcPts val="0"/>
                </a:spcAft>
                <a:buClr>
                  <a:srgbClr val="000000"/>
                </a:buClr>
                <a:buSzPts val="12000"/>
                <a:buFont typeface="Nerko One"/>
                <a:buNone/>
              </a:pPr>
              <a:r>
                <a:rPr b="0" i="0" lang="vi-VN" sz="9600" u="none" cap="none" strike="noStrike">
                  <a:solidFill>
                    <a:srgbClr val="000000"/>
                  </a:solidFill>
                  <a:latin typeface="Lato"/>
                  <a:ea typeface="Lato"/>
                  <a:cs typeface="Lato"/>
                  <a:sym typeface="Lato"/>
                </a:rPr>
                <a:t>02</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2.1. Facial Landmark Detection</a:t>
            </a:r>
            <a:endParaRPr>
              <a:latin typeface="Lato"/>
              <a:ea typeface="Lato"/>
              <a:cs typeface="Lato"/>
              <a:sym typeface="Lato"/>
            </a:endParaRPr>
          </a:p>
        </p:txBody>
      </p:sp>
      <p:sp>
        <p:nvSpPr>
          <p:cNvPr id="148" name="Google Shape;148;p21"/>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49" name="Google Shape;149;p21"/>
          <p:cNvSpPr txBox="1"/>
          <p:nvPr/>
        </p:nvSpPr>
        <p:spPr>
          <a:xfrm>
            <a:off x="4078334" y="1055678"/>
            <a:ext cx="8112482" cy="5436349"/>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rPr b="1" lang="vi-VN" sz="2200">
                <a:solidFill>
                  <a:schemeClr val="dk1"/>
                </a:solidFill>
                <a:latin typeface="Lato"/>
                <a:ea typeface="Lato"/>
                <a:cs typeface="Lato"/>
                <a:sym typeface="Lato"/>
              </a:rPr>
              <a:t>    Traditional Methods:</a:t>
            </a:r>
            <a:endParaRPr sz="2200">
              <a:solidFill>
                <a:schemeClr val="dk1"/>
              </a:solidFill>
              <a:latin typeface="Arial"/>
              <a:ea typeface="Arial"/>
              <a:cs typeface="Arial"/>
              <a:sym typeface="Arial"/>
            </a:endParaRPr>
          </a:p>
          <a:p>
            <a:pPr indent="-457200" lvl="1" marL="1041400" marR="0" rtl="0" algn="l">
              <a:spcBef>
                <a:spcPts val="1200"/>
              </a:spcBef>
              <a:spcAft>
                <a:spcPts val="0"/>
              </a:spcAft>
              <a:buClr>
                <a:schemeClr val="dk1"/>
              </a:buClr>
              <a:buSzPts val="1600"/>
              <a:buFont typeface="Calibri"/>
              <a:buChar char="-"/>
            </a:pPr>
            <a:r>
              <a:rPr b="1" i="0" lang="vi-VN" sz="2200" u="none" cap="none" strike="noStrike">
                <a:solidFill>
                  <a:schemeClr val="dk1"/>
                </a:solidFill>
                <a:latin typeface="Lato"/>
                <a:ea typeface="Lato"/>
                <a:cs typeface="Lato"/>
                <a:sym typeface="Lato"/>
              </a:rPr>
              <a:t>Viola-Jones Algorithm (2001):</a:t>
            </a:r>
            <a:r>
              <a:rPr b="0" i="0" lang="vi-VN" sz="2200" u="none" cap="none" strike="noStrike">
                <a:solidFill>
                  <a:schemeClr val="dk1"/>
                </a:solidFill>
                <a:latin typeface="Lato"/>
                <a:ea typeface="Lato"/>
                <a:cs typeface="Lato"/>
                <a:sym typeface="Lato"/>
              </a:rPr>
              <a:t> Efficient real-time face detection but struggled with non-frontal faces and lighting.</a:t>
            </a:r>
            <a:endParaRPr b="0" i="0" sz="2200" u="none" cap="none" strike="noStrike">
              <a:solidFill>
                <a:schemeClr val="dk1"/>
              </a:solidFill>
              <a:latin typeface="Coming Soon"/>
              <a:ea typeface="Coming Soon"/>
              <a:cs typeface="Coming Soon"/>
              <a:sym typeface="Coming Soon"/>
            </a:endParaRPr>
          </a:p>
          <a:p>
            <a:pPr indent="-330200" lvl="1" marL="914400" marR="0" rtl="0" algn="l">
              <a:spcBef>
                <a:spcPts val="0"/>
              </a:spcBef>
              <a:spcAft>
                <a:spcPts val="0"/>
              </a:spcAft>
              <a:buClr>
                <a:schemeClr val="dk1"/>
              </a:buClr>
              <a:buSzPts val="1600"/>
              <a:buFont typeface="Calibri"/>
              <a:buChar char="-"/>
            </a:pPr>
            <a:r>
              <a:rPr b="1" i="0" lang="vi-VN" sz="2200" u="none" cap="none" strike="noStrike">
                <a:solidFill>
                  <a:schemeClr val="dk1"/>
                </a:solidFill>
                <a:latin typeface="Lato"/>
                <a:ea typeface="Lato"/>
                <a:cs typeface="Lato"/>
                <a:sym typeface="Lato"/>
              </a:rPr>
              <a:t>ASMs and AAMs:</a:t>
            </a:r>
            <a:r>
              <a:rPr b="0" i="0" lang="vi-VN" sz="2200" u="none" cap="none" strike="noStrike">
                <a:solidFill>
                  <a:schemeClr val="dk1"/>
                </a:solidFill>
                <a:latin typeface="Lato"/>
                <a:ea typeface="Lato"/>
                <a:cs typeface="Lato"/>
                <a:sym typeface="Lato"/>
              </a:rPr>
              <a:t> Used statistical models but required high computational resources and were sensitive to errors.</a:t>
            </a:r>
            <a:endParaRPr b="0" i="0" sz="2200" u="none" cap="none" strike="noStrike">
              <a:solidFill>
                <a:schemeClr val="dk1"/>
              </a:solidFill>
              <a:latin typeface="Coming Soon"/>
              <a:ea typeface="Coming Soon"/>
              <a:cs typeface="Coming Soon"/>
              <a:sym typeface="Coming Soon"/>
            </a:endParaRPr>
          </a:p>
          <a:p>
            <a:pPr indent="-101600" lvl="0" marL="0" marR="0" rtl="0" algn="l">
              <a:spcBef>
                <a:spcPts val="0"/>
              </a:spcBef>
              <a:spcAft>
                <a:spcPts val="0"/>
              </a:spcAft>
              <a:buClr>
                <a:srgbClr val="000000"/>
              </a:buClr>
              <a:buSzPts val="1600"/>
              <a:buFont typeface="Arial"/>
              <a:buChar char="•"/>
            </a:pPr>
            <a:r>
              <a:rPr b="1" lang="vi-VN" sz="2200">
                <a:solidFill>
                  <a:schemeClr val="dk1"/>
                </a:solidFill>
                <a:latin typeface="Lato"/>
                <a:ea typeface="Lato"/>
                <a:cs typeface="Lato"/>
                <a:sym typeface="Lato"/>
              </a:rPr>
              <a:t>      Modern Approaches:</a:t>
            </a:r>
            <a:endParaRPr sz="2200">
              <a:solidFill>
                <a:schemeClr val="dk1"/>
              </a:solidFill>
              <a:latin typeface="Arial"/>
              <a:ea typeface="Arial"/>
              <a:cs typeface="Arial"/>
              <a:sym typeface="Arial"/>
            </a:endParaRPr>
          </a:p>
          <a:p>
            <a:pPr indent="-330200" lvl="1" marL="914400" marR="0" rtl="0" algn="l">
              <a:spcBef>
                <a:spcPts val="1200"/>
              </a:spcBef>
              <a:spcAft>
                <a:spcPts val="0"/>
              </a:spcAft>
              <a:buClr>
                <a:schemeClr val="dk1"/>
              </a:buClr>
              <a:buSzPts val="1600"/>
              <a:buFont typeface="Calibri"/>
              <a:buChar char="-"/>
            </a:pPr>
            <a:r>
              <a:rPr b="1" i="0" lang="vi-VN" sz="2200" u="none" cap="none" strike="noStrike">
                <a:solidFill>
                  <a:schemeClr val="dk1"/>
                </a:solidFill>
                <a:latin typeface="Lato"/>
                <a:ea typeface="Lato"/>
                <a:cs typeface="Lato"/>
                <a:sym typeface="Lato"/>
              </a:rPr>
              <a:t>Dlib’s 68-point Model:</a:t>
            </a:r>
            <a:r>
              <a:rPr b="0" i="0" lang="vi-VN" sz="2200" u="none" cap="none" strike="noStrike">
                <a:solidFill>
                  <a:schemeClr val="dk1"/>
                </a:solidFill>
                <a:latin typeface="Lato"/>
                <a:ea typeface="Lato"/>
                <a:cs typeface="Lato"/>
                <a:sym typeface="Lato"/>
              </a:rPr>
              <a:t> Combines HOG and SVM for accurate and efficient landmark detection in real-time.</a:t>
            </a:r>
            <a:endParaRPr b="0" i="0" sz="2200" u="none" cap="none" strike="noStrike">
              <a:solidFill>
                <a:schemeClr val="dk1"/>
              </a:solidFill>
              <a:latin typeface="Coming Soon"/>
              <a:ea typeface="Coming Soon"/>
              <a:cs typeface="Coming Soon"/>
              <a:sym typeface="Coming Soon"/>
            </a:endParaRPr>
          </a:p>
          <a:p>
            <a:pPr indent="-330200" lvl="1" marL="914400" marR="0" rtl="0" algn="l">
              <a:spcBef>
                <a:spcPts val="0"/>
              </a:spcBef>
              <a:spcAft>
                <a:spcPts val="0"/>
              </a:spcAft>
              <a:buClr>
                <a:schemeClr val="dk1"/>
              </a:buClr>
              <a:buSzPts val="1600"/>
              <a:buFont typeface="Calibri"/>
              <a:buChar char="-"/>
            </a:pPr>
            <a:r>
              <a:rPr b="1" i="0" lang="vi-VN" sz="2200" u="none" cap="none" strike="noStrike">
                <a:solidFill>
                  <a:schemeClr val="dk1"/>
                </a:solidFill>
                <a:latin typeface="Lato"/>
                <a:ea typeface="Lato"/>
                <a:cs typeface="Lato"/>
                <a:sym typeface="Lato"/>
              </a:rPr>
              <a:t>Deep Learning Models:</a:t>
            </a:r>
            <a:r>
              <a:rPr b="0" i="0" lang="vi-VN" sz="2200" u="none" cap="none" strike="noStrike">
                <a:solidFill>
                  <a:schemeClr val="dk1"/>
                </a:solidFill>
                <a:latin typeface="Lato"/>
                <a:ea typeface="Lato"/>
                <a:cs typeface="Lato"/>
                <a:sym typeface="Lato"/>
              </a:rPr>
              <a:t> MediaPipe Face Mesh and OpenCV DNN provide robust, high-density landmarks using CNNs trained on large datasets.</a:t>
            </a:r>
            <a:endParaRPr b="0" i="0" sz="2200" u="none" cap="none" strike="noStrike">
              <a:solidFill>
                <a:schemeClr val="dk1"/>
              </a:solidFill>
              <a:latin typeface="Coming Soon"/>
              <a:ea typeface="Coming Soon"/>
              <a:cs typeface="Coming Soon"/>
              <a:sym typeface="Coming Soon"/>
            </a:endParaRPr>
          </a:p>
          <a:p>
            <a:pPr indent="-355600" lvl="0" marL="457200" marR="0" rtl="0" algn="l">
              <a:spcBef>
                <a:spcPts val="0"/>
              </a:spcBef>
              <a:spcAft>
                <a:spcPts val="1200"/>
              </a:spcAft>
              <a:buClr>
                <a:srgbClr val="000000"/>
              </a:buClr>
              <a:buSzPts val="1600"/>
              <a:buFont typeface="Arial"/>
              <a:buNone/>
            </a:pPr>
            <a:r>
              <a:t/>
            </a:r>
            <a:endParaRPr sz="2200">
              <a:solidFill>
                <a:schemeClr val="dk1"/>
              </a:solidFill>
              <a:latin typeface="Lato"/>
              <a:ea typeface="Lato"/>
              <a:cs typeface="Lato"/>
              <a:sym typeface="Lato"/>
            </a:endParaRPr>
          </a:p>
        </p:txBody>
      </p:sp>
      <p:pic>
        <p:nvPicPr>
          <p:cNvPr id="150" name="Google Shape;150;p21"/>
          <p:cNvPicPr preferRelativeResize="0"/>
          <p:nvPr/>
        </p:nvPicPr>
        <p:blipFill rotWithShape="1">
          <a:blip r:embed="rId3">
            <a:alphaModFix/>
          </a:blip>
          <a:srcRect b="98" l="0" r="5069" t="0"/>
          <a:stretch/>
        </p:blipFill>
        <p:spPr>
          <a:xfrm>
            <a:off x="189970" y="1565413"/>
            <a:ext cx="4262620" cy="42324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2.2. Beautification Techniques</a:t>
            </a:r>
            <a:endParaRPr/>
          </a:p>
        </p:txBody>
      </p:sp>
      <p:sp>
        <p:nvSpPr>
          <p:cNvPr id="156" name="Google Shape;156;p22"/>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57" name="Google Shape;157;p22"/>
          <p:cNvSpPr txBox="1"/>
          <p:nvPr/>
        </p:nvSpPr>
        <p:spPr>
          <a:xfrm>
            <a:off x="4405497" y="1424254"/>
            <a:ext cx="7317353" cy="4529403"/>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rPr b="1" lang="vi-VN" sz="2200">
                <a:solidFill>
                  <a:schemeClr val="dk1"/>
                </a:solidFill>
                <a:latin typeface="Arial"/>
                <a:ea typeface="Arial"/>
                <a:cs typeface="Arial"/>
                <a:sym typeface="Arial"/>
              </a:rPr>
              <a:t>   Traditional Methods:</a:t>
            </a:r>
            <a:endParaRPr sz="2200">
              <a:solidFill>
                <a:schemeClr val="dk1"/>
              </a:solidFill>
              <a:latin typeface="Arial"/>
              <a:ea typeface="Arial"/>
              <a:cs typeface="Arial"/>
              <a:sym typeface="Arial"/>
            </a:endParaRPr>
          </a:p>
          <a:p>
            <a:pPr indent="-285750" lvl="1" marL="1200150" marR="0" rtl="0" algn="l">
              <a:spcBef>
                <a:spcPts val="1200"/>
              </a:spcBef>
              <a:spcAft>
                <a:spcPts val="0"/>
              </a:spcAft>
              <a:buClr>
                <a:schemeClr val="dk1"/>
              </a:buClr>
              <a:buSzPts val="1600"/>
              <a:buFont typeface="Arial"/>
              <a:buChar char="•"/>
            </a:pPr>
            <a:r>
              <a:rPr b="1" i="0" lang="vi-VN" sz="2200" u="none" cap="none" strike="noStrike">
                <a:solidFill>
                  <a:schemeClr val="dk1"/>
                </a:solidFill>
                <a:latin typeface="Arial"/>
                <a:ea typeface="Arial"/>
                <a:cs typeface="Arial"/>
                <a:sym typeface="Arial"/>
              </a:rPr>
              <a:t>Histogram Equalization:</a:t>
            </a:r>
            <a:r>
              <a:rPr b="0" i="0" lang="vi-VN" sz="2200" u="none" cap="none" strike="noStrike">
                <a:solidFill>
                  <a:schemeClr val="dk1"/>
                </a:solidFill>
                <a:latin typeface="Arial"/>
                <a:ea typeface="Arial"/>
                <a:cs typeface="Arial"/>
                <a:sym typeface="Arial"/>
              </a:rPr>
              <a:t> Improves brightness and contrast but may cause unnatural results.</a:t>
            </a:r>
            <a:endParaRPr b="0" i="0" sz="2200" u="none" cap="none" strike="noStrike">
              <a:solidFill>
                <a:schemeClr val="dk1"/>
              </a:solidFill>
              <a:latin typeface="Coming Soon"/>
              <a:ea typeface="Coming Soon"/>
              <a:cs typeface="Coming Soon"/>
              <a:sym typeface="Coming Soon"/>
            </a:endParaRPr>
          </a:p>
          <a:p>
            <a:pPr indent="-285750" lvl="1" marL="1200150" marR="0" rtl="0" algn="l">
              <a:spcBef>
                <a:spcPts val="0"/>
              </a:spcBef>
              <a:spcAft>
                <a:spcPts val="0"/>
              </a:spcAft>
              <a:buClr>
                <a:schemeClr val="dk1"/>
              </a:buClr>
              <a:buSzPts val="1600"/>
              <a:buFont typeface="Arial"/>
              <a:buChar char="•"/>
            </a:pPr>
            <a:r>
              <a:rPr b="1" i="0" lang="vi-VN" sz="2200" u="none" cap="none" strike="noStrike">
                <a:solidFill>
                  <a:schemeClr val="dk1"/>
                </a:solidFill>
                <a:latin typeface="Arial"/>
                <a:ea typeface="Arial"/>
                <a:cs typeface="Arial"/>
                <a:sym typeface="Arial"/>
              </a:rPr>
              <a:t>Gaussian Blur &amp; Bilateral Filtering:</a:t>
            </a:r>
            <a:r>
              <a:rPr b="0" i="0" lang="vi-VN" sz="2200" u="none" cap="none" strike="noStrike">
                <a:solidFill>
                  <a:schemeClr val="dk1"/>
                </a:solidFill>
                <a:latin typeface="Arial"/>
                <a:ea typeface="Arial"/>
                <a:cs typeface="Arial"/>
                <a:sym typeface="Arial"/>
              </a:rPr>
              <a:t> Smoothens textures while preserving edges, ideal for skin enhancement.</a:t>
            </a:r>
            <a:endParaRPr b="0" i="0" sz="2200" u="none" cap="none" strike="noStrike">
              <a:solidFill>
                <a:schemeClr val="dk1"/>
              </a:solidFill>
              <a:latin typeface="Coming Soon"/>
              <a:ea typeface="Coming Soon"/>
              <a:cs typeface="Coming Soon"/>
              <a:sym typeface="Coming Soon"/>
            </a:endParaRPr>
          </a:p>
          <a:p>
            <a:pPr indent="0" lvl="0" marL="0" marR="0" rtl="0" algn="l">
              <a:spcBef>
                <a:spcPts val="0"/>
              </a:spcBef>
              <a:spcAft>
                <a:spcPts val="0"/>
              </a:spcAft>
              <a:buClr>
                <a:schemeClr val="dk1"/>
              </a:buClr>
              <a:buSzPts val="1600"/>
              <a:buFont typeface="Coming Soon"/>
              <a:buNone/>
            </a:pPr>
            <a:r>
              <a:rPr b="1" lang="vi-VN" sz="2200">
                <a:solidFill>
                  <a:schemeClr val="dk1"/>
                </a:solidFill>
                <a:latin typeface="Arial"/>
                <a:ea typeface="Arial"/>
                <a:cs typeface="Arial"/>
                <a:sym typeface="Arial"/>
              </a:rPr>
              <a:t>   Advanced Techniques:</a:t>
            </a:r>
            <a:endParaRPr sz="2200">
              <a:solidFill>
                <a:schemeClr val="dk1"/>
              </a:solidFill>
              <a:latin typeface="Arial"/>
              <a:ea typeface="Arial"/>
              <a:cs typeface="Arial"/>
              <a:sym typeface="Arial"/>
            </a:endParaRPr>
          </a:p>
          <a:p>
            <a:pPr indent="-285750" lvl="1" marL="1200150" marR="0" rtl="0" algn="l">
              <a:spcBef>
                <a:spcPts val="1200"/>
              </a:spcBef>
              <a:spcAft>
                <a:spcPts val="0"/>
              </a:spcAft>
              <a:buClr>
                <a:schemeClr val="dk1"/>
              </a:buClr>
              <a:buSzPts val="1600"/>
              <a:buFont typeface="Arial"/>
              <a:buChar char="•"/>
            </a:pPr>
            <a:r>
              <a:rPr b="1" i="0" lang="vi-VN" sz="2200" u="none" cap="none" strike="noStrike">
                <a:solidFill>
                  <a:schemeClr val="dk1"/>
                </a:solidFill>
                <a:latin typeface="Arial"/>
                <a:ea typeface="Arial"/>
                <a:cs typeface="Arial"/>
                <a:sym typeface="Arial"/>
              </a:rPr>
              <a:t>GAN-based Models:</a:t>
            </a:r>
            <a:r>
              <a:rPr b="0" i="0" lang="vi-VN" sz="2200" u="none" cap="none" strike="noStrike">
                <a:solidFill>
                  <a:schemeClr val="dk1"/>
                </a:solidFill>
                <a:latin typeface="Arial"/>
                <a:ea typeface="Arial"/>
                <a:cs typeface="Arial"/>
                <a:sym typeface="Arial"/>
              </a:rPr>
              <a:t> Enable makeup transfer and skin refinement with realistic transformations.</a:t>
            </a:r>
            <a:endParaRPr b="0" i="0" sz="2200" u="none" cap="none" strike="noStrike">
              <a:solidFill>
                <a:schemeClr val="dk1"/>
              </a:solidFill>
              <a:latin typeface="Coming Soon"/>
              <a:ea typeface="Coming Soon"/>
              <a:cs typeface="Coming Soon"/>
              <a:sym typeface="Coming Soon"/>
            </a:endParaRPr>
          </a:p>
          <a:p>
            <a:pPr indent="-285750" lvl="1" marL="1200150" marR="0" rtl="0" algn="l">
              <a:spcBef>
                <a:spcPts val="0"/>
              </a:spcBef>
              <a:spcAft>
                <a:spcPts val="0"/>
              </a:spcAft>
              <a:buClr>
                <a:schemeClr val="dk1"/>
              </a:buClr>
              <a:buSzPts val="1600"/>
              <a:buFont typeface="Arial"/>
              <a:buChar char="•"/>
            </a:pPr>
            <a:r>
              <a:rPr b="1" i="0" lang="vi-VN" sz="2200" u="none" cap="none" strike="noStrike">
                <a:solidFill>
                  <a:schemeClr val="dk1"/>
                </a:solidFill>
                <a:latin typeface="Arial"/>
                <a:ea typeface="Arial"/>
                <a:cs typeface="Arial"/>
                <a:sym typeface="Arial"/>
              </a:rPr>
              <a:t>Edge-Preserving Filters:</a:t>
            </a:r>
            <a:r>
              <a:rPr b="0" i="0" lang="vi-VN" sz="2200" u="none" cap="none" strike="noStrike">
                <a:solidFill>
                  <a:schemeClr val="dk1"/>
                </a:solidFill>
                <a:latin typeface="Arial"/>
                <a:ea typeface="Arial"/>
                <a:cs typeface="Arial"/>
                <a:sym typeface="Arial"/>
              </a:rPr>
              <a:t> Enhance specific regions while maintaining structural integrity.</a:t>
            </a:r>
            <a:endParaRPr b="0" i="0" sz="2200" u="none" cap="none" strike="noStrike">
              <a:solidFill>
                <a:schemeClr val="dk1"/>
              </a:solidFill>
              <a:latin typeface="Coming Soon"/>
              <a:ea typeface="Coming Soon"/>
              <a:cs typeface="Coming Soon"/>
              <a:sym typeface="Coming Soon"/>
            </a:endParaRPr>
          </a:p>
          <a:p>
            <a:pPr indent="0" lvl="0" marL="0" marR="0" rtl="0" algn="l">
              <a:spcBef>
                <a:spcPts val="0"/>
              </a:spcBef>
              <a:spcAft>
                <a:spcPts val="1200"/>
              </a:spcAft>
              <a:buClr>
                <a:schemeClr val="dk1"/>
              </a:buClr>
              <a:buSzPts val="1600"/>
              <a:buFont typeface="Arial"/>
              <a:buNone/>
            </a:pPr>
            <a:r>
              <a:t/>
            </a:r>
            <a:endParaRPr sz="2200">
              <a:solidFill>
                <a:schemeClr val="dk1"/>
              </a:solidFill>
              <a:latin typeface="Lato"/>
              <a:ea typeface="Lato"/>
              <a:cs typeface="Lato"/>
              <a:sym typeface="Lato"/>
            </a:endParaRPr>
          </a:p>
        </p:txBody>
      </p:sp>
      <p:pic>
        <p:nvPicPr>
          <p:cNvPr descr="Ảnh có chứa trang phục, người, văn bản&#10;&#10;Mô tả được tự động tạo" id="158" name="Google Shape;158;p22"/>
          <p:cNvPicPr preferRelativeResize="0"/>
          <p:nvPr/>
        </p:nvPicPr>
        <p:blipFill rotWithShape="1">
          <a:blip r:embed="rId3">
            <a:alphaModFix/>
          </a:blip>
          <a:srcRect b="0" l="0" r="0" t="0"/>
          <a:stretch/>
        </p:blipFill>
        <p:spPr>
          <a:xfrm>
            <a:off x="962331" y="1027042"/>
            <a:ext cx="2829559" cy="2869927"/>
          </a:xfrm>
          <a:prstGeom prst="rect">
            <a:avLst/>
          </a:prstGeom>
          <a:noFill/>
          <a:ln>
            <a:noFill/>
          </a:ln>
        </p:spPr>
      </p:pic>
      <p:pic>
        <p:nvPicPr>
          <p:cNvPr descr="Ảnh có chứa Mặt người, phụ nữ, che đầu, Người phụ nữ&#10;&#10;Mô tả được tự động tạo" id="159" name="Google Shape;159;p22"/>
          <p:cNvPicPr preferRelativeResize="0"/>
          <p:nvPr/>
        </p:nvPicPr>
        <p:blipFill rotWithShape="1">
          <a:blip r:embed="rId4">
            <a:alphaModFix/>
          </a:blip>
          <a:srcRect b="198" l="4179" r="5099" t="644"/>
          <a:stretch/>
        </p:blipFill>
        <p:spPr>
          <a:xfrm>
            <a:off x="927512" y="3884341"/>
            <a:ext cx="2870410" cy="20721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vi-VN">
                <a:latin typeface="Lato"/>
                <a:ea typeface="Lato"/>
                <a:cs typeface="Lato"/>
                <a:sym typeface="Lato"/>
              </a:rPr>
              <a:t>2.3. Accessory Overlays and Augmented Reality</a:t>
            </a:r>
            <a:endParaRPr/>
          </a:p>
        </p:txBody>
      </p:sp>
      <p:sp>
        <p:nvSpPr>
          <p:cNvPr id="165" name="Google Shape;165;p23"/>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66" name="Google Shape;166;p23"/>
          <p:cNvSpPr txBox="1"/>
          <p:nvPr/>
        </p:nvSpPr>
        <p:spPr>
          <a:xfrm>
            <a:off x="1448605" y="1105373"/>
            <a:ext cx="9619916" cy="6513088"/>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chemeClr val="dk1"/>
              </a:buClr>
              <a:buSzPts val="1600"/>
              <a:buFont typeface="Coming Soon"/>
              <a:buNone/>
            </a:pPr>
            <a:r>
              <a:rPr b="1" lang="vi-VN" sz="2200">
                <a:solidFill>
                  <a:schemeClr val="dk1"/>
                </a:solidFill>
                <a:latin typeface="Lato"/>
                <a:ea typeface="Lato"/>
                <a:cs typeface="Lato"/>
                <a:sym typeface="Lato"/>
              </a:rPr>
              <a:t>Role:</a:t>
            </a:r>
            <a:r>
              <a:rPr lang="vi-VN" sz="2200">
                <a:solidFill>
                  <a:schemeClr val="dk1"/>
                </a:solidFill>
                <a:latin typeface="Lato"/>
                <a:ea typeface="Lato"/>
                <a:cs typeface="Lato"/>
                <a:sym typeface="Lato"/>
              </a:rPr>
              <a:t> Enhance user interaction in AR by adding hats, glasses, and other accessories with precise real-time alignment to facial features.</a:t>
            </a:r>
            <a:endParaRPr sz="2200">
              <a:solidFill>
                <a:schemeClr val="dk1"/>
              </a:solidFill>
              <a:latin typeface="Arial"/>
              <a:ea typeface="Arial"/>
              <a:cs typeface="Arial"/>
              <a:sym typeface="Arial"/>
            </a:endParaRPr>
          </a:p>
          <a:p>
            <a:pPr indent="0" lvl="0" marL="0" marR="0" rtl="0" algn="l">
              <a:spcBef>
                <a:spcPts val="1200"/>
              </a:spcBef>
              <a:spcAft>
                <a:spcPts val="0"/>
              </a:spcAft>
              <a:buClr>
                <a:schemeClr val="dk1"/>
              </a:buClr>
              <a:buSzPts val="1600"/>
              <a:buFont typeface="Coming Soon"/>
              <a:buNone/>
            </a:pPr>
            <a:r>
              <a:rPr b="1" lang="vi-VN" sz="2200">
                <a:solidFill>
                  <a:schemeClr val="dk1"/>
                </a:solidFill>
                <a:latin typeface="Lato"/>
                <a:ea typeface="Lato"/>
                <a:cs typeface="Lato"/>
                <a:sym typeface="Lato"/>
              </a:rPr>
              <a:t>Traditional Methods:</a:t>
            </a:r>
            <a:endParaRPr sz="2200">
              <a:solidFill>
                <a:schemeClr val="dk1"/>
              </a:solidFill>
              <a:latin typeface="Lato"/>
              <a:ea typeface="Lato"/>
              <a:cs typeface="Lato"/>
              <a:sym typeface="Lato"/>
            </a:endParaRPr>
          </a:p>
          <a:p>
            <a:pPr indent="-285750" lvl="1" marL="1200150" marR="0" rtl="0" algn="l">
              <a:spcBef>
                <a:spcPts val="1200"/>
              </a:spcBef>
              <a:spcAft>
                <a:spcPts val="0"/>
              </a:spcAft>
              <a:buClr>
                <a:srgbClr val="000000"/>
              </a:buClr>
              <a:buSzPts val="1600"/>
              <a:buFont typeface="Arial"/>
              <a:buChar char="•"/>
            </a:pPr>
            <a:r>
              <a:rPr b="1" i="0" lang="vi-VN" sz="2200" u="none" cap="none" strike="noStrike">
                <a:solidFill>
                  <a:schemeClr val="dk1"/>
                </a:solidFill>
                <a:latin typeface="Lato"/>
                <a:ea typeface="Lato"/>
                <a:cs typeface="Lato"/>
                <a:sym typeface="Lato"/>
              </a:rPr>
              <a:t>Template-based Approaches:</a:t>
            </a:r>
            <a:r>
              <a:rPr b="0" i="0" lang="vi-VN" sz="2200" u="none" cap="none" strike="noStrike">
                <a:solidFill>
                  <a:schemeClr val="dk1"/>
                </a:solidFill>
                <a:latin typeface="Lato"/>
                <a:ea typeface="Lato"/>
                <a:cs typeface="Lato"/>
                <a:sym typeface="Lato"/>
              </a:rPr>
              <a:t> Used fixed templates, often inaccurate with dynamic facial movements.</a:t>
            </a:r>
            <a:endParaRPr b="0" i="0" sz="2200" u="none" cap="none" strike="noStrike">
              <a:solidFill>
                <a:schemeClr val="dk1"/>
              </a:solidFill>
              <a:latin typeface="Coming Soon"/>
              <a:ea typeface="Coming Soon"/>
              <a:cs typeface="Coming Soon"/>
              <a:sym typeface="Coming Soon"/>
            </a:endParaRPr>
          </a:p>
          <a:p>
            <a:pPr indent="-285750" lvl="1" marL="1200150" marR="0" rtl="0" algn="l">
              <a:spcBef>
                <a:spcPts val="0"/>
              </a:spcBef>
              <a:spcAft>
                <a:spcPts val="0"/>
              </a:spcAft>
              <a:buClr>
                <a:schemeClr val="dk1"/>
              </a:buClr>
              <a:buSzPts val="1600"/>
              <a:buFont typeface="Arial"/>
              <a:buChar char="•"/>
            </a:pPr>
            <a:r>
              <a:rPr b="1" i="0" lang="vi-VN" sz="2200" u="none" cap="none" strike="noStrike">
                <a:solidFill>
                  <a:schemeClr val="dk1"/>
                </a:solidFill>
                <a:latin typeface="Lato"/>
                <a:ea typeface="Lato"/>
                <a:cs typeface="Lato"/>
                <a:sym typeface="Lato"/>
              </a:rPr>
              <a:t>Shape-based Models:</a:t>
            </a:r>
            <a:r>
              <a:rPr b="0" i="0" lang="vi-VN" sz="2200" u="none" cap="none" strike="noStrike">
                <a:solidFill>
                  <a:schemeClr val="dk1"/>
                </a:solidFill>
                <a:latin typeface="Lato"/>
                <a:ea typeface="Lato"/>
                <a:cs typeface="Lato"/>
                <a:sym typeface="Lato"/>
              </a:rPr>
              <a:t> Basic adaptability but limited by computational constraints.</a:t>
            </a:r>
            <a:endParaRPr b="0" i="0" sz="2200" u="none" cap="none" strike="noStrike">
              <a:solidFill>
                <a:schemeClr val="dk1"/>
              </a:solidFill>
              <a:latin typeface="Coming Soon"/>
              <a:ea typeface="Coming Soon"/>
              <a:cs typeface="Coming Soon"/>
              <a:sym typeface="Coming Soon"/>
            </a:endParaRPr>
          </a:p>
          <a:p>
            <a:pPr indent="0" lvl="0" marL="0" marR="0" rtl="0" algn="l">
              <a:spcBef>
                <a:spcPts val="0"/>
              </a:spcBef>
              <a:spcAft>
                <a:spcPts val="0"/>
              </a:spcAft>
              <a:buClr>
                <a:schemeClr val="dk1"/>
              </a:buClr>
              <a:buSzPts val="1600"/>
              <a:buFont typeface="Coming Soon"/>
              <a:buNone/>
            </a:pPr>
            <a:r>
              <a:rPr b="1" lang="vi-VN" sz="2200">
                <a:solidFill>
                  <a:schemeClr val="dk1"/>
                </a:solidFill>
                <a:latin typeface="Lato"/>
                <a:ea typeface="Lato"/>
                <a:cs typeface="Lato"/>
                <a:sym typeface="Lato"/>
              </a:rPr>
              <a:t>Advances with Landmark Detection:</a:t>
            </a:r>
            <a:endParaRPr sz="2200">
              <a:solidFill>
                <a:schemeClr val="dk1"/>
              </a:solidFill>
              <a:latin typeface="Arial"/>
              <a:ea typeface="Arial"/>
              <a:cs typeface="Arial"/>
              <a:sym typeface="Arial"/>
            </a:endParaRPr>
          </a:p>
          <a:p>
            <a:pPr indent="-285750" lvl="1" marL="1200150" marR="0" rtl="0" algn="l">
              <a:spcBef>
                <a:spcPts val="1200"/>
              </a:spcBef>
              <a:spcAft>
                <a:spcPts val="0"/>
              </a:spcAft>
              <a:buClr>
                <a:schemeClr val="dk1"/>
              </a:buClr>
              <a:buSzPts val="1600"/>
              <a:buFont typeface="Arial"/>
              <a:buChar char="•"/>
            </a:pPr>
            <a:r>
              <a:rPr b="1" i="0" lang="vi-VN" sz="2200" u="none" cap="none" strike="noStrike">
                <a:solidFill>
                  <a:schemeClr val="dk1"/>
                </a:solidFill>
                <a:latin typeface="Lato"/>
                <a:ea typeface="Lato"/>
                <a:cs typeface="Lato"/>
                <a:sym typeface="Lato"/>
              </a:rPr>
              <a:t>Geometric Transformations:</a:t>
            </a:r>
            <a:r>
              <a:rPr b="0" i="0" lang="vi-VN" sz="2200" u="none" cap="none" strike="noStrike">
                <a:solidFill>
                  <a:schemeClr val="dk1"/>
                </a:solidFill>
                <a:latin typeface="Lato"/>
                <a:ea typeface="Lato"/>
                <a:cs typeface="Lato"/>
                <a:sym typeface="Lato"/>
              </a:rPr>
              <a:t> Align accessories using landmarks for scaling, rotation, and placement (e.g., hats above eyebrows, glasses over eyes).</a:t>
            </a:r>
            <a:endParaRPr b="0" i="0" sz="2200" u="none" cap="none" strike="noStrike">
              <a:solidFill>
                <a:schemeClr val="dk1"/>
              </a:solidFill>
              <a:latin typeface="Coming Soon"/>
              <a:ea typeface="Coming Soon"/>
              <a:cs typeface="Coming Soon"/>
              <a:sym typeface="Coming Soon"/>
            </a:endParaRPr>
          </a:p>
          <a:p>
            <a:pPr indent="-285750" lvl="1" marL="1200150" marR="0" rtl="0" algn="l">
              <a:spcBef>
                <a:spcPts val="0"/>
              </a:spcBef>
              <a:spcAft>
                <a:spcPts val="0"/>
              </a:spcAft>
              <a:buClr>
                <a:schemeClr val="dk1"/>
              </a:buClr>
              <a:buSzPts val="1600"/>
              <a:buFont typeface="Arial"/>
              <a:buChar char="•"/>
            </a:pPr>
            <a:r>
              <a:rPr b="1" i="0" lang="vi-VN" sz="2200" u="none" cap="none" strike="noStrike">
                <a:solidFill>
                  <a:schemeClr val="dk1"/>
                </a:solidFill>
                <a:latin typeface="Lato"/>
                <a:ea typeface="Lato"/>
                <a:cs typeface="Lato"/>
                <a:sym typeface="Lato"/>
              </a:rPr>
              <a:t>Angle Correction:</a:t>
            </a:r>
            <a:r>
              <a:rPr b="0" i="0" lang="vi-VN" sz="2200" u="none" cap="none" strike="noStrike">
                <a:solidFill>
                  <a:schemeClr val="dk1"/>
                </a:solidFill>
                <a:latin typeface="Lato"/>
                <a:ea typeface="Lato"/>
                <a:cs typeface="Lato"/>
                <a:sym typeface="Lato"/>
              </a:rPr>
              <a:t> Uses landmarks to adjust accessories based on face orientation.</a:t>
            </a:r>
            <a:endParaRPr b="0" i="0" sz="2200" u="none" cap="none" strike="noStrike">
              <a:solidFill>
                <a:schemeClr val="dk1"/>
              </a:solidFill>
              <a:latin typeface="Coming Soon"/>
              <a:ea typeface="Coming Soon"/>
              <a:cs typeface="Coming Soon"/>
              <a:sym typeface="Coming Soon"/>
            </a:endParaRPr>
          </a:p>
          <a:p>
            <a:pPr indent="-330200" lvl="1" marL="914400" marR="0" rtl="0" algn="l">
              <a:spcBef>
                <a:spcPts val="0"/>
              </a:spcBef>
              <a:spcAft>
                <a:spcPts val="0"/>
              </a:spcAft>
              <a:buClr>
                <a:schemeClr val="dk1"/>
              </a:buClr>
              <a:buSzPts val="1600"/>
              <a:buFont typeface="Coming Soon"/>
              <a:buNone/>
            </a:pPr>
            <a:r>
              <a:t/>
            </a:r>
            <a:endParaRPr b="0" i="0" sz="2200" u="none" cap="none" strike="noStrike">
              <a:solidFill>
                <a:schemeClr val="dk1"/>
              </a:solidFill>
              <a:latin typeface="Lato"/>
              <a:ea typeface="Lato"/>
              <a:cs typeface="Lato"/>
              <a:sym typeface="Lato"/>
            </a:endParaRPr>
          </a:p>
          <a:p>
            <a:pPr indent="0" lvl="0" marL="0" marR="0" rtl="0" algn="l">
              <a:spcBef>
                <a:spcPts val="0"/>
              </a:spcBef>
              <a:spcAft>
                <a:spcPts val="1200"/>
              </a:spcAft>
              <a:buClr>
                <a:schemeClr val="dk1"/>
              </a:buClr>
              <a:buSzPts val="1600"/>
              <a:buFont typeface="Arial"/>
              <a:buNone/>
            </a:pPr>
            <a:r>
              <a:t/>
            </a:r>
            <a:endParaRPr sz="22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